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257" r:id="rId4"/>
    <p:sldId id="258" r:id="rId5"/>
    <p:sldId id="260" r:id="rId6"/>
    <p:sldId id="282" r:id="rId7"/>
    <p:sldId id="284" r:id="rId8"/>
    <p:sldId id="286" r:id="rId9"/>
    <p:sldId id="283" r:id="rId10"/>
    <p:sldId id="271" r:id="rId11"/>
    <p:sldId id="281" r:id="rId12"/>
    <p:sldId id="272" r:id="rId13"/>
    <p:sldId id="259" r:id="rId14"/>
    <p:sldId id="304" r:id="rId15"/>
    <p:sldId id="274" r:id="rId16"/>
    <p:sldId id="287" r:id="rId17"/>
    <p:sldId id="288" r:id="rId18"/>
    <p:sldId id="289" r:id="rId19"/>
    <p:sldId id="290" r:id="rId20"/>
    <p:sldId id="291" r:id="rId21"/>
    <p:sldId id="275" r:id="rId22"/>
    <p:sldId id="292" r:id="rId23"/>
    <p:sldId id="296" r:id="rId24"/>
    <p:sldId id="295" r:id="rId25"/>
    <p:sldId id="294" r:id="rId26"/>
    <p:sldId id="293" r:id="rId27"/>
    <p:sldId id="276" r:id="rId28"/>
    <p:sldId id="299" r:id="rId29"/>
    <p:sldId id="297" r:id="rId30"/>
    <p:sldId id="278" r:id="rId31"/>
    <p:sldId id="261" r:id="rId32"/>
    <p:sldId id="265" r:id="rId33"/>
    <p:sldId id="266" r:id="rId34"/>
    <p:sldId id="303" r:id="rId35"/>
    <p:sldId id="302" r:id="rId36"/>
    <p:sldId id="301" r:id="rId37"/>
    <p:sldId id="267" r:id="rId38"/>
    <p:sldId id="264" r:id="rId39"/>
    <p:sldId id="268" r:id="rId40"/>
    <p:sldId id="269" r:id="rId41"/>
    <p:sldId id="270" r:id="rId42"/>
    <p:sldId id="279" r:id="rId43"/>
    <p:sldId id="280" r:id="rId44"/>
    <p:sldId id="262" r:id="rId4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FF00"/>
    <a:srgbClr val="33CC33"/>
    <a:srgbClr val="8587A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573" autoAdjust="0"/>
    <p:restoredTop sz="94660"/>
  </p:normalViewPr>
  <p:slideViewPr>
    <p:cSldViewPr>
      <p:cViewPr>
        <p:scale>
          <a:sx n="75" d="100"/>
          <a:sy n="75" d="100"/>
        </p:scale>
        <p:origin x="-462"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06/relationships/legacyDocTextInfo" Target="legacyDocTextInfo.bin"/><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4.bin"/><Relationship Id="rId13" Type="http://schemas.microsoft.com/office/2006/relationships/legacyDiagramText" Target="legacyDiagramText19.bin"/><Relationship Id="rId3" Type="http://schemas.microsoft.com/office/2006/relationships/legacyDiagramText" Target="legacyDiagramText9.bin"/><Relationship Id="rId7" Type="http://schemas.microsoft.com/office/2006/relationships/legacyDiagramText" Target="legacyDiagramText13.bin"/><Relationship Id="rId12" Type="http://schemas.microsoft.com/office/2006/relationships/legacyDiagramText" Target="legacyDiagramText18.bin"/><Relationship Id="rId2" Type="http://schemas.microsoft.com/office/2006/relationships/legacyDiagramText" Target="legacyDiagramText8.bin"/><Relationship Id="rId1" Type="http://schemas.microsoft.com/office/2006/relationships/legacyDiagramText" Target="legacyDiagramText7.bin"/><Relationship Id="rId6" Type="http://schemas.microsoft.com/office/2006/relationships/legacyDiagramText" Target="legacyDiagramText12.bin"/><Relationship Id="rId11" Type="http://schemas.microsoft.com/office/2006/relationships/legacyDiagramText" Target="legacyDiagramText17.bin"/><Relationship Id="rId5" Type="http://schemas.microsoft.com/office/2006/relationships/legacyDiagramText" Target="legacyDiagramText11.bin"/><Relationship Id="rId15" Type="http://schemas.microsoft.com/office/2006/relationships/legacyDiagramText" Target="legacyDiagramText21.bin"/><Relationship Id="rId10" Type="http://schemas.microsoft.com/office/2006/relationships/legacyDiagramText" Target="legacyDiagramText16.bin"/><Relationship Id="rId4" Type="http://schemas.microsoft.com/office/2006/relationships/legacyDiagramText" Target="legacyDiagramText10.bin"/><Relationship Id="rId9" Type="http://schemas.microsoft.com/office/2006/relationships/legacyDiagramText" Target="legacyDiagramText15.bin"/><Relationship Id="rId14" Type="http://schemas.microsoft.com/office/2006/relationships/legacyDiagramText" Target="legacyDiagramText20.bin"/></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24.bin"/><Relationship Id="rId2" Type="http://schemas.microsoft.com/office/2006/relationships/legacyDiagramText" Target="legacyDiagramText23.bin"/><Relationship Id="rId1" Type="http://schemas.microsoft.com/office/2006/relationships/legacyDiagramText" Target="legacyDiagramText22.bin"/><Relationship Id="rId5" Type="http://schemas.microsoft.com/office/2006/relationships/legacyDiagramText" Target="legacyDiagramText26.bin"/><Relationship Id="rId4" Type="http://schemas.microsoft.com/office/2006/relationships/legacyDiagramText" Target="legacyDiagramText25.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57234D65-73A0-4D15-89E1-D1A037229978}" type="datetimeFigureOut">
              <a:rPr lang="es-ES"/>
              <a:pPr>
                <a:defRPr/>
              </a:pPr>
              <a:t>01/06/2009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3EF94F56-0796-4A57-A6E5-85783CEC9FC3}"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672F114B-786A-487A-929E-1C52199661AA}" type="datetimeFigureOut">
              <a:rPr lang="es-ES"/>
              <a:pPr>
                <a:defRPr/>
              </a:pPr>
              <a:t>01/06/2009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17EE251-79EC-41F8-8136-1BBA9F04830A}"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8AD8C676-BAD2-4BA8-B108-BB5FA3B89BD0}" type="datetimeFigureOut">
              <a:rPr lang="es-ES"/>
              <a:pPr>
                <a:defRPr/>
              </a:pPr>
              <a:t>01/06/2009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625827D-70F2-4A55-A2FB-C0CACCCE01A8}"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en-US"/>
              <a:t>Haga clic para modificar el estilo de título del patrón</a:t>
            </a:r>
            <a:endParaRPr lang="es-ES"/>
          </a:p>
        </p:txBody>
      </p:sp>
      <p:sp>
        <p:nvSpPr>
          <p:cNvPr id="3" name="Marcador de SmartArt 2"/>
          <p:cNvSpPr>
            <a:spLocks noGrp="1"/>
          </p:cNvSpPr>
          <p:nvPr>
            <p:ph type="dgm" idx="1"/>
          </p:nvPr>
        </p:nvSpPr>
        <p:spPr>
          <a:xfrm>
            <a:off x="457200" y="1600200"/>
            <a:ext cx="8229600" cy="4525963"/>
          </a:xfrm>
        </p:spPr>
        <p:txBody>
          <a:bodyPr/>
          <a:lstStyle/>
          <a:p>
            <a:endParaRPr lang="es-ES"/>
          </a:p>
        </p:txBody>
      </p:sp>
      <p:sp>
        <p:nvSpPr>
          <p:cNvPr id="4" name="Marcador de fecha 3"/>
          <p:cNvSpPr>
            <a:spLocks noGrp="1"/>
          </p:cNvSpPr>
          <p:nvPr>
            <p:ph type="dt" sz="half" idx="10"/>
          </p:nvPr>
        </p:nvSpPr>
        <p:spPr>
          <a:xfrm>
            <a:off x="457200" y="6356350"/>
            <a:ext cx="2133600" cy="365125"/>
          </a:xfrm>
        </p:spPr>
        <p:txBody>
          <a:bodyPr/>
          <a:lstStyle>
            <a:lvl1pPr>
              <a:defRPr/>
            </a:lvl1pPr>
          </a:lstStyle>
          <a:p>
            <a:pPr>
              <a:defRPr/>
            </a:pPr>
            <a:fld id="{A4931A69-91DB-484E-BEF8-4B63A82F5961}" type="datetimeFigureOut">
              <a:rPr lang="es-ES"/>
              <a:pPr>
                <a:defRPr/>
              </a:pPr>
              <a:t>01/06/2009</a:t>
            </a:fld>
            <a:endParaRPr lang="es-ES"/>
          </a:p>
        </p:txBody>
      </p:sp>
      <p:sp>
        <p:nvSpPr>
          <p:cNvPr id="5" name="Marcador de pie de página 4"/>
          <p:cNvSpPr>
            <a:spLocks noGrp="1"/>
          </p:cNvSpPr>
          <p:nvPr>
            <p:ph type="ftr" sz="quarter" idx="11"/>
          </p:nvPr>
        </p:nvSpPr>
        <p:spPr>
          <a:xfrm>
            <a:off x="3124200" y="6356350"/>
            <a:ext cx="2895600" cy="365125"/>
          </a:xfrm>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a:xfrm>
            <a:off x="6553200" y="6356350"/>
            <a:ext cx="2133600" cy="365125"/>
          </a:xfrm>
        </p:spPr>
        <p:txBody>
          <a:bodyPr/>
          <a:lstStyle>
            <a:lvl1pPr>
              <a:defRPr/>
            </a:lvl1pPr>
          </a:lstStyle>
          <a:p>
            <a:pPr>
              <a:defRPr/>
            </a:pPr>
            <a:fld id="{2483F772-6BB4-4B7E-B911-860FD536035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EA9A635-C816-4D85-AB50-6A1420023FDF}" type="datetimeFigureOut">
              <a:rPr lang="es-ES"/>
              <a:pPr>
                <a:defRPr/>
              </a:pPr>
              <a:t>01/06/2009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F957042-944B-49BA-A770-5AB7CA1FF5D9}"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238CBA8-45BB-4D8F-AA5C-38E014050A0C}" type="datetimeFigureOut">
              <a:rPr lang="es-ES"/>
              <a:pPr>
                <a:defRPr/>
              </a:pPr>
              <a:t>01/06/2009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B8A0065E-CB39-43F6-8D87-0DE7533C3F64}"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57BA7C7B-3FA9-4E0B-9B63-512E5E7B9AA5}" type="datetimeFigureOut">
              <a:rPr lang="es-ES"/>
              <a:pPr>
                <a:defRPr/>
              </a:pPr>
              <a:t>01/06/2009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2ACEA73C-D6C3-4A82-8336-D41124919285}"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5BA068C6-54BC-4995-B6B3-56EC0CCDE9C7}" type="datetimeFigureOut">
              <a:rPr lang="es-ES"/>
              <a:pPr>
                <a:defRPr/>
              </a:pPr>
              <a:t>01/06/2009</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539DD33B-8703-4D5D-8EC0-88121E49B6A6}"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CB9AD841-5C6D-458F-8F30-5B7789FF7A99}" type="datetimeFigureOut">
              <a:rPr lang="es-ES"/>
              <a:pPr>
                <a:defRPr/>
              </a:pPr>
              <a:t>01/06/2009</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1C8687B-FF73-4552-B5B8-B0708E36AB6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FAC46F94-C841-4738-97C8-554C87160E1F}" type="datetimeFigureOut">
              <a:rPr lang="es-ES"/>
              <a:pPr>
                <a:defRPr/>
              </a:pPr>
              <a:t>01/06/2009</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7E2D51C4-F8EF-487D-AF5F-D332083C1E9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AF542C6-F222-43EA-9CEA-E873EB5DCD43}" type="datetimeFigureOut">
              <a:rPr lang="es-ES"/>
              <a:pPr>
                <a:defRPr/>
              </a:pPr>
              <a:t>01/06/2009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F577ED3-AC09-4663-A0EC-143F03ABCF1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22B0A75-95E0-438E-807F-3707284D53CE}" type="datetimeFigureOut">
              <a:rPr lang="es-ES"/>
              <a:pPr>
                <a:defRPr/>
              </a:pPr>
              <a:t>01/06/2009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1735D63A-1E7C-47B5-A972-AA5244E52FB0}"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DC2DD70-EC8C-4EC3-A70C-767382C078AA}" type="datetimeFigureOut">
              <a:rPr lang="es-ES"/>
              <a:pPr>
                <a:defRPr/>
              </a:pPr>
              <a:t>01/06/2009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72A581E-80D1-4566-860E-C1A18965258C}"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transition advClick="0">
    <p:random/>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slide" Target="slide2.xml"/><Relationship Id="rId3" Type="http://schemas.openxmlformats.org/officeDocument/2006/relationships/slide" Target="slide3.xml"/><Relationship Id="rId7" Type="http://schemas.openxmlformats.org/officeDocument/2006/relationships/slide" Target="slide13.xml"/><Relationship Id="rId12"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slide" Target="slide4.xml"/><Relationship Id="rId5" Type="http://schemas.openxmlformats.org/officeDocument/2006/relationships/slide" Target="slide31.xml"/><Relationship Id="rId15" Type="http://schemas.openxmlformats.org/officeDocument/2006/relationships/image" Target="../media/image9.png"/><Relationship Id="rId10" Type="http://schemas.openxmlformats.org/officeDocument/2006/relationships/image" Target="../media/image6.jpeg"/><Relationship Id="rId4" Type="http://schemas.openxmlformats.org/officeDocument/2006/relationships/image" Target="../media/image3.jpeg"/><Relationship Id="rId9" Type="http://schemas.openxmlformats.org/officeDocument/2006/relationships/slide" Target="slide44.xml"/><Relationship Id="rId1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image" Target="../media/image12.png"/><Relationship Id="rId7" Type="http://schemas.openxmlformats.org/officeDocument/2006/relationships/slide" Target="slide30.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slide" Target="slide15.xml"/><Relationship Id="rId4" Type="http://schemas.openxmlformats.org/officeDocument/2006/relationships/image" Target="../media/image11.png"/><Relationship Id="rId9" Type="http://schemas.openxmlformats.org/officeDocument/2006/relationships/slide" Target="slide2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slide" Target="slide13.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1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14.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1.xml"/><Relationship Id="rId18" Type="http://schemas.openxmlformats.org/officeDocument/2006/relationships/slide" Target="slide44.xml"/><Relationship Id="rId3" Type="http://schemas.openxmlformats.org/officeDocument/2006/relationships/slide" Target="slide4.xml"/><Relationship Id="rId21" Type="http://schemas.openxmlformats.org/officeDocument/2006/relationships/image" Target="../media/image12.png"/><Relationship Id="rId7" Type="http://schemas.openxmlformats.org/officeDocument/2006/relationships/slide" Target="slide12.xml"/><Relationship Id="rId12" Type="http://schemas.openxmlformats.org/officeDocument/2006/relationships/slide" Target="slide29.xml"/><Relationship Id="rId17" Type="http://schemas.openxmlformats.org/officeDocument/2006/relationships/slide" Target="slide43.xml"/><Relationship Id="rId2" Type="http://schemas.openxmlformats.org/officeDocument/2006/relationships/slide" Target="slide3.xml"/><Relationship Id="rId16" Type="http://schemas.openxmlformats.org/officeDocument/2006/relationships/slide" Target="slide42.xml"/><Relationship Id="rId20"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slide" Target="slide30.xml"/><Relationship Id="rId5" Type="http://schemas.openxmlformats.org/officeDocument/2006/relationships/slide" Target="slide10.xml"/><Relationship Id="rId15" Type="http://schemas.openxmlformats.org/officeDocument/2006/relationships/slide" Target="slide32.xml"/><Relationship Id="rId10" Type="http://schemas.openxmlformats.org/officeDocument/2006/relationships/slide" Target="slide27.xml"/><Relationship Id="rId19" Type="http://schemas.openxmlformats.org/officeDocument/2006/relationships/image" Target="../media/image10.png"/><Relationship Id="rId4" Type="http://schemas.openxmlformats.org/officeDocument/2006/relationships/slide" Target="slide5.xml"/><Relationship Id="rId9" Type="http://schemas.openxmlformats.org/officeDocument/2006/relationships/slide" Target="slide15.xml"/><Relationship Id="rId14" Type="http://schemas.openxmlformats.org/officeDocument/2006/relationships/slide" Target="slide3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14.xml"/></Relationships>
</file>

<file path=ppt/slides/_rels/slide21.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image" Target="../media/image16.jpeg"/><Relationship Id="rId3" Type="http://schemas.openxmlformats.org/officeDocument/2006/relationships/slide" Target="slide13.xml"/><Relationship Id="rId7" Type="http://schemas.openxmlformats.org/officeDocument/2006/relationships/slide" Target="slide24.xml"/><Relationship Id="rId12"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23.xml"/><Relationship Id="rId11" Type="http://schemas.openxmlformats.org/officeDocument/2006/relationships/image" Target="../media/image14.jpeg"/><Relationship Id="rId5" Type="http://schemas.openxmlformats.org/officeDocument/2006/relationships/slide" Target="slide22.xml"/><Relationship Id="rId15" Type="http://schemas.openxmlformats.org/officeDocument/2006/relationships/image" Target="../media/image11.png"/><Relationship Id="rId10" Type="http://schemas.openxmlformats.org/officeDocument/2006/relationships/image" Target="../media/image13.jpeg"/><Relationship Id="rId4" Type="http://schemas.openxmlformats.org/officeDocument/2006/relationships/image" Target="../media/image12.png"/><Relationship Id="rId9" Type="http://schemas.openxmlformats.org/officeDocument/2006/relationships/slide" Target="slide26.xml"/><Relationship Id="rId1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21.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21.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21.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21.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21.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slide" Target="slide13.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slide" Target="slide13.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13.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43.xml"/><Relationship Id="rId5" Type="http://schemas.openxmlformats.org/officeDocument/2006/relationships/slide" Target="slide42.xml"/><Relationship Id="rId4" Type="http://schemas.openxmlformats.org/officeDocument/2006/relationships/slide" Target="slide32.xml"/></Relationships>
</file>

<file path=ppt/slides/_rels/slide3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 Target="slide37.xml"/><Relationship Id="rId7" Type="http://schemas.openxmlformats.org/officeDocument/2006/relationships/slide" Target="slide41.xml"/><Relationship Id="rId2" Type="http://schemas.openxmlformats.org/officeDocument/2006/relationships/slide" Target="slide33.xm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slide" Target="slide39.xml"/><Relationship Id="rId10" Type="http://schemas.openxmlformats.org/officeDocument/2006/relationships/image" Target="../media/image11.png"/><Relationship Id="rId4" Type="http://schemas.openxmlformats.org/officeDocument/2006/relationships/slide" Target="slide38.xml"/><Relationship Id="rId9" Type="http://schemas.openxmlformats.org/officeDocument/2006/relationships/image" Target="../media/image12.png"/></Relationships>
</file>

<file path=ppt/slides/_rels/slide3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slide" Target="slide36.xml"/><Relationship Id="rId7" Type="http://schemas.openxmlformats.org/officeDocument/2006/relationships/image" Target="../media/image11.png"/><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0.png"/><Relationship Id="rId10" Type="http://schemas.openxmlformats.org/officeDocument/2006/relationships/image" Target="../media/image20.jpeg"/><Relationship Id="rId4" Type="http://schemas.openxmlformats.org/officeDocument/2006/relationships/slide" Target="slide35.xml"/><Relationship Id="rId9"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slide" Target="slide33.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slide" Target="slide33.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slide" Target="slide33.xml"/></Relationships>
</file>

<file path=ppt/slides/_rels/slide37.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11.png"/><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11.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12.png"/><Relationship Id="rId7" Type="http://schemas.openxmlformats.org/officeDocument/2006/relationships/slide" Target="slide11.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5.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3.jpeg"/><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11.png"/><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5.png"/><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slide" Target="slide9.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8.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3314" name="Picture 17" descr="boton INT">
            <a:hlinkClick r:id="rId3" action="ppaction://hlinksldjump" highlightClick="1"/>
          </p:cNvPr>
          <p:cNvPicPr>
            <a:picLocks noChangeAspect="1" noChangeArrowheads="1"/>
          </p:cNvPicPr>
          <p:nvPr/>
        </p:nvPicPr>
        <p:blipFill>
          <a:blip r:embed="rId4"/>
          <a:srcRect/>
          <a:stretch>
            <a:fillRect/>
          </a:stretch>
        </p:blipFill>
        <p:spPr bwMode="auto">
          <a:xfrm>
            <a:off x="0" y="1773238"/>
            <a:ext cx="2268538" cy="865187"/>
          </a:xfrm>
          <a:prstGeom prst="rect">
            <a:avLst/>
          </a:prstGeom>
          <a:noFill/>
          <a:ln w="9525">
            <a:noFill/>
            <a:miter lim="800000"/>
            <a:headEnd/>
            <a:tailEnd/>
          </a:ln>
        </p:spPr>
      </p:pic>
      <p:pic>
        <p:nvPicPr>
          <p:cNvPr id="13315" name="Picture 18" descr="boton factores1">
            <a:hlinkClick r:id="rId5" action="ppaction://hlinksldjump" highlightClick="1"/>
          </p:cNvPr>
          <p:cNvPicPr>
            <a:picLocks noChangeAspect="1" noChangeArrowheads="1"/>
          </p:cNvPicPr>
          <p:nvPr/>
        </p:nvPicPr>
        <p:blipFill>
          <a:blip r:embed="rId6"/>
          <a:srcRect/>
          <a:stretch>
            <a:fillRect/>
          </a:stretch>
        </p:blipFill>
        <p:spPr bwMode="auto">
          <a:xfrm>
            <a:off x="0" y="4437063"/>
            <a:ext cx="2268538" cy="863600"/>
          </a:xfrm>
          <a:prstGeom prst="rect">
            <a:avLst/>
          </a:prstGeom>
          <a:noFill/>
          <a:ln w="9525">
            <a:noFill/>
            <a:miter lim="800000"/>
            <a:headEnd/>
            <a:tailEnd/>
          </a:ln>
        </p:spPr>
      </p:pic>
      <p:pic>
        <p:nvPicPr>
          <p:cNvPr id="13316" name="Picture 19" descr="boton elemntos1">
            <a:hlinkClick r:id="rId7" action="ppaction://hlinksldjump" highlightClick="1"/>
          </p:cNvPr>
          <p:cNvPicPr>
            <a:picLocks noChangeAspect="1" noChangeArrowheads="1"/>
          </p:cNvPicPr>
          <p:nvPr/>
        </p:nvPicPr>
        <p:blipFill>
          <a:blip r:embed="rId8"/>
          <a:srcRect/>
          <a:stretch>
            <a:fillRect/>
          </a:stretch>
        </p:blipFill>
        <p:spPr bwMode="auto">
          <a:xfrm>
            <a:off x="0" y="3500438"/>
            <a:ext cx="2268538" cy="935037"/>
          </a:xfrm>
          <a:prstGeom prst="rect">
            <a:avLst/>
          </a:prstGeom>
          <a:noFill/>
          <a:ln w="9525">
            <a:noFill/>
            <a:miter lim="800000"/>
            <a:headEnd/>
            <a:tailEnd/>
          </a:ln>
        </p:spPr>
      </p:pic>
      <p:pic>
        <p:nvPicPr>
          <p:cNvPr id="13317" name="Picture 20" descr="boton config1">
            <a:hlinkClick r:id="rId9" action="ppaction://hlinksldjump" highlightClick="1"/>
          </p:cNvPr>
          <p:cNvPicPr>
            <a:picLocks noChangeAspect="1" noChangeArrowheads="1"/>
          </p:cNvPicPr>
          <p:nvPr/>
        </p:nvPicPr>
        <p:blipFill>
          <a:blip r:embed="rId10"/>
          <a:srcRect/>
          <a:stretch>
            <a:fillRect/>
          </a:stretch>
        </p:blipFill>
        <p:spPr bwMode="auto">
          <a:xfrm>
            <a:off x="0" y="5300663"/>
            <a:ext cx="2268538" cy="865187"/>
          </a:xfrm>
          <a:prstGeom prst="rect">
            <a:avLst/>
          </a:prstGeom>
          <a:noFill/>
          <a:ln w="9525">
            <a:noFill/>
            <a:miter lim="800000"/>
            <a:headEnd/>
            <a:tailEnd/>
          </a:ln>
        </p:spPr>
      </p:pic>
      <p:pic>
        <p:nvPicPr>
          <p:cNvPr id="13319" name="Picture 22" descr="Boton Analisis1">
            <a:hlinkClick r:id="rId11" action="ppaction://hlinksldjump" highlightClick="1"/>
          </p:cNvPr>
          <p:cNvPicPr>
            <a:picLocks noChangeAspect="1" noChangeArrowheads="1"/>
          </p:cNvPicPr>
          <p:nvPr/>
        </p:nvPicPr>
        <p:blipFill>
          <a:blip r:embed="rId12"/>
          <a:srcRect/>
          <a:stretch>
            <a:fillRect/>
          </a:stretch>
        </p:blipFill>
        <p:spPr bwMode="auto">
          <a:xfrm>
            <a:off x="0" y="2636838"/>
            <a:ext cx="2268538" cy="863600"/>
          </a:xfrm>
          <a:prstGeom prst="rect">
            <a:avLst/>
          </a:prstGeom>
          <a:noFill/>
          <a:ln w="9525">
            <a:noFill/>
            <a:miter lim="800000"/>
            <a:headEnd/>
            <a:tailEnd/>
          </a:ln>
        </p:spPr>
      </p:pic>
      <p:sp>
        <p:nvSpPr>
          <p:cNvPr id="13321" name="Text Box 25"/>
          <p:cNvSpPr txBox="1">
            <a:spLocks noChangeArrowheads="1"/>
          </p:cNvSpPr>
          <p:nvPr/>
        </p:nvSpPr>
        <p:spPr bwMode="auto">
          <a:xfrm>
            <a:off x="2700338" y="5013325"/>
            <a:ext cx="4751387" cy="1160463"/>
          </a:xfrm>
          <a:prstGeom prst="rect">
            <a:avLst/>
          </a:prstGeom>
          <a:noFill/>
          <a:ln w="9525">
            <a:noFill/>
            <a:miter lim="800000"/>
            <a:headEnd/>
            <a:tailEnd/>
          </a:ln>
        </p:spPr>
        <p:txBody>
          <a:bodyPr>
            <a:spAutoFit/>
          </a:bodyPr>
          <a:lstStyle/>
          <a:p>
            <a:pPr>
              <a:spcBef>
                <a:spcPct val="50000"/>
              </a:spcBef>
            </a:pPr>
            <a:r>
              <a:rPr lang="es-ES" sz="2800" b="1" u="sng">
                <a:solidFill>
                  <a:schemeClr val="bg1"/>
                </a:solidFill>
                <a:latin typeface="Calibri" pitchFamily="34" charset="0"/>
              </a:rPr>
              <a:t>José María Hidalgo Luque</a:t>
            </a:r>
          </a:p>
          <a:p>
            <a:pPr>
              <a:spcBef>
                <a:spcPct val="50000"/>
              </a:spcBef>
            </a:pPr>
            <a:r>
              <a:rPr lang="es-ES" sz="2800" b="1" u="sng">
                <a:solidFill>
                  <a:schemeClr val="bg1"/>
                </a:solidFill>
                <a:latin typeface="Calibri" pitchFamily="34" charset="0"/>
              </a:rPr>
              <a:t>Juan Carlos Díaz Jiménez</a:t>
            </a:r>
          </a:p>
        </p:txBody>
      </p:sp>
      <p:sp>
        <p:nvSpPr>
          <p:cNvPr id="2" name="Text Box 13"/>
          <p:cNvSpPr txBox="1">
            <a:spLocks noChangeArrowheads="1"/>
          </p:cNvSpPr>
          <p:nvPr/>
        </p:nvSpPr>
        <p:spPr bwMode="auto">
          <a:xfrm>
            <a:off x="21955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13323" name="Picture 11" descr="BOTON INDICE">
            <a:hlinkClick r:id="rId13" action="ppaction://hlinksldjump" highlightClick="1"/>
          </p:cNvPr>
          <p:cNvPicPr>
            <a:picLocks noChangeAspect="1" noChangeArrowheads="1"/>
          </p:cNvPicPr>
          <p:nvPr/>
        </p:nvPicPr>
        <p:blipFill>
          <a:blip r:embed="rId14"/>
          <a:srcRect/>
          <a:stretch>
            <a:fillRect/>
          </a:stretch>
        </p:blipFill>
        <p:spPr bwMode="auto">
          <a:xfrm>
            <a:off x="0" y="1196975"/>
            <a:ext cx="1409700" cy="457200"/>
          </a:xfrm>
          <a:prstGeom prst="rect">
            <a:avLst/>
          </a:prstGeom>
          <a:noFill/>
          <a:ln w="9525">
            <a:noFill/>
            <a:miter lim="800000"/>
            <a:headEnd/>
            <a:tailEnd/>
          </a:ln>
        </p:spPr>
      </p:pic>
      <p:pic>
        <p:nvPicPr>
          <p:cNvPr id="13324" name="Picture 6" descr="pastilla_verde"/>
          <p:cNvPicPr>
            <a:picLocks noChangeAspect="1" noChangeArrowheads="1"/>
          </p:cNvPicPr>
          <p:nvPr/>
        </p:nvPicPr>
        <p:blipFill>
          <a:blip r:embed="rId15"/>
          <a:srcRect/>
          <a:stretch>
            <a:fillRect/>
          </a:stretch>
        </p:blipFill>
        <p:spPr bwMode="auto">
          <a:xfrm>
            <a:off x="0" y="0"/>
            <a:ext cx="6084888" cy="69215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withEffect">
                                  <p:stCondLst>
                                    <p:cond delay="0"/>
                                  </p:stCondLst>
                                  <p:iterate type="lt">
                                    <p:tmPct val="10000"/>
                                  </p:iterate>
                                  <p:childTnLst>
                                    <p:set>
                                      <p:cBhvr>
                                        <p:cTn id="6" dur="1" fill="hold">
                                          <p:stCondLst>
                                            <p:cond delay="0"/>
                                          </p:stCondLst>
                                        </p:cTn>
                                        <p:tgtEl>
                                          <p:spTgt spid="13321">
                                            <p:txEl>
                                              <p:pRg st="0" end="0"/>
                                            </p:txEl>
                                          </p:spTgt>
                                        </p:tgtEl>
                                        <p:attrNameLst>
                                          <p:attrName>style.visibility</p:attrName>
                                        </p:attrNameLst>
                                      </p:cBhvr>
                                      <p:to>
                                        <p:strVal val="visible"/>
                                      </p:to>
                                    </p:set>
                                    <p:animEffect transition="in" filter="fade">
                                      <p:cBhvr>
                                        <p:cTn id="7" dur="1000"/>
                                        <p:tgtEl>
                                          <p:spTgt spid="13321">
                                            <p:txEl>
                                              <p:pRg st="0" end="0"/>
                                            </p:txEl>
                                          </p:spTgt>
                                        </p:tgtEl>
                                      </p:cBhvr>
                                    </p:animEffect>
                                    <p:anim calcmode="lin" valueType="num">
                                      <p:cBhvr>
                                        <p:cTn id="8" dur="1000" fill="hold"/>
                                        <p:tgtEl>
                                          <p:spTgt spid="13321">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13321">
                                            <p:txEl>
                                              <p:pRg st="0" end="0"/>
                                            </p:txEl>
                                          </p:spTgt>
                                        </p:tgtEl>
                                        <p:attrNameLst>
                                          <p:attrName>ppt_y</p:attrName>
                                        </p:attrNameLst>
                                      </p:cBhvr>
                                      <p:tavLst>
                                        <p:tav tm="0">
                                          <p:val>
                                            <p:strVal val="#ppt_y"/>
                                          </p:val>
                                        </p:tav>
                                        <p:tav tm="100000">
                                          <p:val>
                                            <p:strVal val="#ppt_y"/>
                                          </p:val>
                                        </p:tav>
                                      </p:tavLst>
                                    </p:anim>
                                  </p:childTnLst>
                                </p:cTn>
                              </p:par>
                              <p:par>
                                <p:cTn id="10" presetID="40" presetClass="entr" presetSubtype="0" fill="hold" nodeType="withEffect">
                                  <p:stCondLst>
                                    <p:cond delay="0"/>
                                  </p:stCondLst>
                                  <p:iterate type="lt">
                                    <p:tmPct val="10000"/>
                                  </p:iterate>
                                  <p:childTnLst>
                                    <p:set>
                                      <p:cBhvr>
                                        <p:cTn id="11" dur="1" fill="hold">
                                          <p:stCondLst>
                                            <p:cond delay="0"/>
                                          </p:stCondLst>
                                        </p:cTn>
                                        <p:tgtEl>
                                          <p:spTgt spid="13321">
                                            <p:txEl>
                                              <p:pRg st="1" end="1"/>
                                            </p:txEl>
                                          </p:spTgt>
                                        </p:tgtEl>
                                        <p:attrNameLst>
                                          <p:attrName>style.visibility</p:attrName>
                                        </p:attrNameLst>
                                      </p:cBhvr>
                                      <p:to>
                                        <p:strVal val="visible"/>
                                      </p:to>
                                    </p:set>
                                    <p:animEffect transition="in" filter="fade">
                                      <p:cBhvr>
                                        <p:cTn id="12" dur="1000"/>
                                        <p:tgtEl>
                                          <p:spTgt spid="13321">
                                            <p:txEl>
                                              <p:pRg st="1" end="1"/>
                                            </p:txEl>
                                          </p:spTgt>
                                        </p:tgtEl>
                                      </p:cBhvr>
                                    </p:animEffect>
                                    <p:anim calcmode="lin" valueType="num">
                                      <p:cBhvr>
                                        <p:cTn id="13" dur="1000" fill="hold"/>
                                        <p:tgtEl>
                                          <p:spTgt spid="13321">
                                            <p:txEl>
                                              <p:pRg st="1" end="1"/>
                                            </p:txEl>
                                          </p:spTgt>
                                        </p:tgtEl>
                                        <p:attrNameLst>
                                          <p:attrName>ppt_x</p:attrName>
                                        </p:attrNameLst>
                                      </p:cBhvr>
                                      <p:tavLst>
                                        <p:tav tm="0">
                                          <p:val>
                                            <p:strVal val="#ppt_x-.1"/>
                                          </p:val>
                                        </p:tav>
                                        <p:tav tm="100000">
                                          <p:val>
                                            <p:strVal val="#ppt_x"/>
                                          </p:val>
                                        </p:tav>
                                      </p:tavLst>
                                    </p:anim>
                                    <p:anim calcmode="lin" valueType="num">
                                      <p:cBhvr>
                                        <p:cTn id="14" dur="1000" fill="hold"/>
                                        <p:tgtEl>
                                          <p:spTgt spid="13321">
                                            <p:txEl>
                                              <p:pRg st="1" end="1"/>
                                            </p:txEl>
                                          </p:spTgt>
                                        </p:tgtEl>
                                        <p:attrNameLst>
                                          <p:attrName>ppt_y</p:attrName>
                                        </p:attrNameLst>
                                      </p:cBhvr>
                                      <p:tavLst>
                                        <p:tav tm="0">
                                          <p:val>
                                            <p:strVal val="#ppt_y"/>
                                          </p:val>
                                        </p:tav>
                                        <p:tav tm="100000">
                                          <p:val>
                                            <p:strVal val="#ppt_y"/>
                                          </p:val>
                                        </p:tav>
                                      </p:tavLst>
                                    </p:anim>
                                  </p:childTnLst>
                                </p:cTn>
                              </p:par>
                              <p:par>
                                <p:cTn id="15" presetID="51" presetClass="entr" presetSubtype="0" fill="hold" nodeType="withEffect">
                                  <p:stCondLst>
                                    <p:cond delay="0"/>
                                  </p:stCondLst>
                                  <p:childTnLst>
                                    <p:set>
                                      <p:cBhvr>
                                        <p:cTn id="16" dur="1" fill="hold">
                                          <p:stCondLst>
                                            <p:cond delay="0"/>
                                          </p:stCondLst>
                                        </p:cTn>
                                        <p:tgtEl>
                                          <p:spTgt spid="13324"/>
                                        </p:tgtEl>
                                        <p:attrNameLst>
                                          <p:attrName>style.visibility</p:attrName>
                                        </p:attrNameLst>
                                      </p:cBhvr>
                                      <p:to>
                                        <p:strVal val="visible"/>
                                      </p:to>
                                    </p:set>
                                    <p:animEffect transition="in" filter="fade">
                                      <p:cBhvr>
                                        <p:cTn id="17" dur="770" decel="100000"/>
                                        <p:tgtEl>
                                          <p:spTgt spid="13324"/>
                                        </p:tgtEl>
                                      </p:cBhvr>
                                    </p:animEffect>
                                    <p:animScale>
                                      <p:cBhvr>
                                        <p:cTn id="18" dur="770" decel="100000"/>
                                        <p:tgtEl>
                                          <p:spTgt spid="13324"/>
                                        </p:tgtEl>
                                      </p:cBhvr>
                                      <p:from x="10000" y="10000"/>
                                      <p:to x="200000" y="450000"/>
                                    </p:animScale>
                                    <p:animScale>
                                      <p:cBhvr>
                                        <p:cTn id="19" dur="1230" accel="100000" fill="hold">
                                          <p:stCondLst>
                                            <p:cond delay="770"/>
                                          </p:stCondLst>
                                        </p:cTn>
                                        <p:tgtEl>
                                          <p:spTgt spid="13324"/>
                                        </p:tgtEl>
                                      </p:cBhvr>
                                      <p:from x="200000" y="450000"/>
                                      <p:to x="100000" y="100000"/>
                                    </p:animScale>
                                    <p:set>
                                      <p:cBhvr>
                                        <p:cTn id="20" dur="770" fill="hold"/>
                                        <p:tgtEl>
                                          <p:spTgt spid="13324"/>
                                        </p:tgtEl>
                                        <p:attrNameLst>
                                          <p:attrName>ppt_x</p:attrName>
                                        </p:attrNameLst>
                                      </p:cBhvr>
                                      <p:to>
                                        <p:strVal val="(0.5)"/>
                                      </p:to>
                                    </p:set>
                                    <p:anim from="(0.5)" to="(#ppt_x)" calcmode="lin" valueType="num">
                                      <p:cBhvr>
                                        <p:cTn id="21" dur="1230" accel="100000" fill="hold">
                                          <p:stCondLst>
                                            <p:cond delay="770"/>
                                          </p:stCondLst>
                                        </p:cTn>
                                        <p:tgtEl>
                                          <p:spTgt spid="13324"/>
                                        </p:tgtEl>
                                        <p:attrNameLst>
                                          <p:attrName>ppt_x</p:attrName>
                                        </p:attrNameLst>
                                      </p:cBhvr>
                                    </p:anim>
                                    <p:set>
                                      <p:cBhvr>
                                        <p:cTn id="22" dur="770" fill="hold"/>
                                        <p:tgtEl>
                                          <p:spTgt spid="13324"/>
                                        </p:tgtEl>
                                        <p:attrNameLst>
                                          <p:attrName>ppt_y</p:attrName>
                                        </p:attrNameLst>
                                      </p:cBhvr>
                                      <p:to>
                                        <p:strVal val="(#ppt_y+0.4)"/>
                                      </p:to>
                                    </p:set>
                                    <p:anim from="(#ppt_y+0.4)" to="(#ppt_y)" calcmode="lin" valueType="num">
                                      <p:cBhvr>
                                        <p:cTn id="23" dur="1230" accel="100000" fill="hold">
                                          <p:stCondLst>
                                            <p:cond delay="770"/>
                                          </p:stCondLst>
                                        </p:cTn>
                                        <p:tgtEl>
                                          <p:spTgt spid="13324"/>
                                        </p:tgtEl>
                                        <p:attrNameLst>
                                          <p:attrName>ppt_y</p:attrName>
                                        </p:attrNameLst>
                                      </p:cBhvr>
                                    </p:anim>
                                  </p:childTnLst>
                                </p:cTn>
                              </p:par>
                            </p:childTnLst>
                          </p:cTn>
                        </p:par>
                        <p:par>
                          <p:cTn id="24" fill="hold">
                            <p:stCondLst>
                              <p:cond delay="3000"/>
                            </p:stCondLst>
                            <p:childTnLst>
                              <p:par>
                                <p:cTn id="25" presetID="26" presetClass="entr" presetSubtype="0" fill="hold" nodeType="afterEffect">
                                  <p:stCondLst>
                                    <p:cond delay="100"/>
                                  </p:stCondLst>
                                  <p:childTnLst>
                                    <p:set>
                                      <p:cBhvr>
                                        <p:cTn id="26" dur="1" fill="hold">
                                          <p:stCondLst>
                                            <p:cond delay="0"/>
                                          </p:stCondLst>
                                        </p:cTn>
                                        <p:tgtEl>
                                          <p:spTgt spid="13323"/>
                                        </p:tgtEl>
                                        <p:attrNameLst>
                                          <p:attrName>style.visibility</p:attrName>
                                        </p:attrNameLst>
                                      </p:cBhvr>
                                      <p:to>
                                        <p:strVal val="visible"/>
                                      </p:to>
                                    </p:set>
                                    <p:animEffect transition="in" filter="wipe(down)">
                                      <p:cBhvr>
                                        <p:cTn id="27" dur="522">
                                          <p:stCondLst>
                                            <p:cond delay="0"/>
                                          </p:stCondLst>
                                        </p:cTn>
                                        <p:tgtEl>
                                          <p:spTgt spid="13323"/>
                                        </p:tgtEl>
                                      </p:cBhvr>
                                    </p:animEffect>
                                    <p:anim calcmode="lin" valueType="num">
                                      <p:cBhvr>
                                        <p:cTn id="28" dur="1640" tmFilter="0,0; 0.14,0.36; 0.43,0.73; 0.71,0.91; 1.0,1.0">
                                          <p:stCondLst>
                                            <p:cond delay="0"/>
                                          </p:stCondLst>
                                        </p:cTn>
                                        <p:tgtEl>
                                          <p:spTgt spid="13323"/>
                                        </p:tgtEl>
                                        <p:attrNameLst>
                                          <p:attrName>ppt_x</p:attrName>
                                        </p:attrNameLst>
                                      </p:cBhvr>
                                      <p:tavLst>
                                        <p:tav tm="0">
                                          <p:val>
                                            <p:strVal val="#ppt_x-0.25"/>
                                          </p:val>
                                        </p:tav>
                                        <p:tav tm="100000">
                                          <p:val>
                                            <p:strVal val="#ppt_x"/>
                                          </p:val>
                                        </p:tav>
                                      </p:tavLst>
                                    </p:anim>
                                    <p:anim calcmode="lin" valueType="num">
                                      <p:cBhvr>
                                        <p:cTn id="29" dur="598" tmFilter="0.0,0.0; 0.25,0.07; 0.50,0.2; 0.75,0.467; 1.0,1.0">
                                          <p:stCondLst>
                                            <p:cond delay="0"/>
                                          </p:stCondLst>
                                        </p:cTn>
                                        <p:tgtEl>
                                          <p:spTgt spid="13323"/>
                                        </p:tgtEl>
                                        <p:attrNameLst>
                                          <p:attrName>ppt_y</p:attrName>
                                        </p:attrNameLst>
                                      </p:cBhvr>
                                      <p:tavLst>
                                        <p:tav tm="0" fmla="#ppt_y-sin(pi*$)/3">
                                          <p:val>
                                            <p:fltVal val="0.5"/>
                                          </p:val>
                                        </p:tav>
                                        <p:tav tm="100000">
                                          <p:val>
                                            <p:fltVal val="1"/>
                                          </p:val>
                                        </p:tav>
                                      </p:tavLst>
                                    </p:anim>
                                    <p:anim calcmode="lin" valueType="num">
                                      <p:cBhvr>
                                        <p:cTn id="30" dur="598" tmFilter="0, 0; 0.125,0.2665; 0.25,0.4; 0.375,0.465; 0.5,0.5;  0.625,0.535; 0.75,0.6; 0.875,0.7335; 1,1">
                                          <p:stCondLst>
                                            <p:cond delay="598"/>
                                          </p:stCondLst>
                                        </p:cTn>
                                        <p:tgtEl>
                                          <p:spTgt spid="13323"/>
                                        </p:tgtEl>
                                        <p:attrNameLst>
                                          <p:attrName>ppt_y</p:attrName>
                                        </p:attrNameLst>
                                      </p:cBhvr>
                                      <p:tavLst>
                                        <p:tav tm="0" fmla="#ppt_y-sin(pi*$)/9">
                                          <p:val>
                                            <p:fltVal val="0"/>
                                          </p:val>
                                        </p:tav>
                                        <p:tav tm="100000">
                                          <p:val>
                                            <p:fltVal val="1"/>
                                          </p:val>
                                        </p:tav>
                                      </p:tavLst>
                                    </p:anim>
                                    <p:anim calcmode="lin" valueType="num">
                                      <p:cBhvr>
                                        <p:cTn id="31" dur="299" tmFilter="0, 0; 0.125,0.2665; 0.25,0.4; 0.375,0.465; 0.5,0.5;  0.625,0.535; 0.75,0.6; 0.875,0.7335; 1,1">
                                          <p:stCondLst>
                                            <p:cond delay="1192"/>
                                          </p:stCondLst>
                                        </p:cTn>
                                        <p:tgtEl>
                                          <p:spTgt spid="13323"/>
                                        </p:tgtEl>
                                        <p:attrNameLst>
                                          <p:attrName>ppt_y</p:attrName>
                                        </p:attrNameLst>
                                      </p:cBhvr>
                                      <p:tavLst>
                                        <p:tav tm="0" fmla="#ppt_y-sin(pi*$)/27">
                                          <p:val>
                                            <p:fltVal val="0"/>
                                          </p:val>
                                        </p:tav>
                                        <p:tav tm="100000">
                                          <p:val>
                                            <p:fltVal val="1"/>
                                          </p:val>
                                        </p:tav>
                                      </p:tavLst>
                                    </p:anim>
                                    <p:anim calcmode="lin" valueType="num">
                                      <p:cBhvr>
                                        <p:cTn id="32" dur="148" tmFilter="0, 0; 0.125,0.2665; 0.25,0.4; 0.375,0.465; 0.5,0.5;  0.625,0.535; 0.75,0.6; 0.875,0.7335; 1,1">
                                          <p:stCondLst>
                                            <p:cond delay="1490"/>
                                          </p:stCondLst>
                                        </p:cTn>
                                        <p:tgtEl>
                                          <p:spTgt spid="13323"/>
                                        </p:tgtEl>
                                        <p:attrNameLst>
                                          <p:attrName>ppt_y</p:attrName>
                                        </p:attrNameLst>
                                      </p:cBhvr>
                                      <p:tavLst>
                                        <p:tav tm="0" fmla="#ppt_y-sin(pi*$)/81">
                                          <p:val>
                                            <p:fltVal val="0"/>
                                          </p:val>
                                        </p:tav>
                                        <p:tav tm="100000">
                                          <p:val>
                                            <p:fltVal val="1"/>
                                          </p:val>
                                        </p:tav>
                                      </p:tavLst>
                                    </p:anim>
                                    <p:animScale>
                                      <p:cBhvr>
                                        <p:cTn id="33" dur="1">
                                          <p:stCondLst>
                                            <p:cond delay="585"/>
                                          </p:stCondLst>
                                        </p:cTn>
                                        <p:tgtEl>
                                          <p:spTgt spid="13323"/>
                                        </p:tgtEl>
                                      </p:cBhvr>
                                      <p:to x="100000" y="60000"/>
                                    </p:animScale>
                                    <p:animScale>
                                      <p:cBhvr>
                                        <p:cTn id="34" dur="149" decel="50000">
                                          <p:stCondLst>
                                            <p:cond delay="608"/>
                                          </p:stCondLst>
                                        </p:cTn>
                                        <p:tgtEl>
                                          <p:spTgt spid="13323"/>
                                        </p:tgtEl>
                                      </p:cBhvr>
                                      <p:to x="100000" y="100000"/>
                                    </p:animScale>
                                    <p:animScale>
                                      <p:cBhvr>
                                        <p:cTn id="35" dur="1">
                                          <p:stCondLst>
                                            <p:cond delay="1181"/>
                                          </p:stCondLst>
                                        </p:cTn>
                                        <p:tgtEl>
                                          <p:spTgt spid="13323"/>
                                        </p:tgtEl>
                                      </p:cBhvr>
                                      <p:to x="100000" y="80000"/>
                                    </p:animScale>
                                    <p:animScale>
                                      <p:cBhvr>
                                        <p:cTn id="36" dur="149" decel="50000">
                                          <p:stCondLst>
                                            <p:cond delay="1204"/>
                                          </p:stCondLst>
                                        </p:cTn>
                                        <p:tgtEl>
                                          <p:spTgt spid="13323"/>
                                        </p:tgtEl>
                                      </p:cBhvr>
                                      <p:to x="100000" y="100000"/>
                                    </p:animScale>
                                    <p:animScale>
                                      <p:cBhvr>
                                        <p:cTn id="37" dur="1">
                                          <p:stCondLst>
                                            <p:cond delay="1478"/>
                                          </p:stCondLst>
                                        </p:cTn>
                                        <p:tgtEl>
                                          <p:spTgt spid="13323"/>
                                        </p:tgtEl>
                                      </p:cBhvr>
                                      <p:to x="100000" y="90000"/>
                                    </p:animScale>
                                    <p:animScale>
                                      <p:cBhvr>
                                        <p:cTn id="38" dur="149" decel="50000">
                                          <p:stCondLst>
                                            <p:cond delay="1501"/>
                                          </p:stCondLst>
                                        </p:cTn>
                                        <p:tgtEl>
                                          <p:spTgt spid="13323"/>
                                        </p:tgtEl>
                                      </p:cBhvr>
                                      <p:to x="100000" y="100000"/>
                                    </p:animScale>
                                    <p:animScale>
                                      <p:cBhvr>
                                        <p:cTn id="39" dur="1">
                                          <p:stCondLst>
                                            <p:cond delay="1627"/>
                                          </p:stCondLst>
                                        </p:cTn>
                                        <p:tgtEl>
                                          <p:spTgt spid="13323"/>
                                        </p:tgtEl>
                                      </p:cBhvr>
                                      <p:to x="100000" y="95000"/>
                                    </p:animScale>
                                    <p:animScale>
                                      <p:cBhvr>
                                        <p:cTn id="40" dur="149" decel="50000">
                                          <p:stCondLst>
                                            <p:cond delay="1651"/>
                                          </p:stCondLst>
                                        </p:cTn>
                                        <p:tgtEl>
                                          <p:spTgt spid="13323"/>
                                        </p:tgtEl>
                                      </p:cBhvr>
                                      <p:to x="100000" y="100000"/>
                                    </p:animScale>
                                  </p:childTnLst>
                                </p:cTn>
                              </p:par>
                            </p:childTnLst>
                          </p:cTn>
                        </p:par>
                        <p:par>
                          <p:cTn id="41" fill="hold">
                            <p:stCondLst>
                              <p:cond delay="4900"/>
                            </p:stCondLst>
                            <p:childTnLst>
                              <p:par>
                                <p:cTn id="42" presetID="26" presetClass="entr" presetSubtype="0" fill="hold" nodeType="afterEffect">
                                  <p:stCondLst>
                                    <p:cond delay="0"/>
                                  </p:stCondLst>
                                  <p:childTnLst>
                                    <p:set>
                                      <p:cBhvr>
                                        <p:cTn id="43" dur="1" fill="hold">
                                          <p:stCondLst>
                                            <p:cond delay="0"/>
                                          </p:stCondLst>
                                        </p:cTn>
                                        <p:tgtEl>
                                          <p:spTgt spid="13314"/>
                                        </p:tgtEl>
                                        <p:attrNameLst>
                                          <p:attrName>style.visibility</p:attrName>
                                        </p:attrNameLst>
                                      </p:cBhvr>
                                      <p:to>
                                        <p:strVal val="visible"/>
                                      </p:to>
                                    </p:set>
                                    <p:animEffect transition="in" filter="wipe(down)">
                                      <p:cBhvr>
                                        <p:cTn id="44" dur="580">
                                          <p:stCondLst>
                                            <p:cond delay="0"/>
                                          </p:stCondLst>
                                        </p:cTn>
                                        <p:tgtEl>
                                          <p:spTgt spid="13314"/>
                                        </p:tgtEl>
                                      </p:cBhvr>
                                    </p:animEffect>
                                    <p:anim calcmode="lin" valueType="num">
                                      <p:cBhvr>
                                        <p:cTn id="45" dur="1822" tmFilter="0,0; 0.14,0.36; 0.43,0.73; 0.71,0.91; 1.0,1.0">
                                          <p:stCondLst>
                                            <p:cond delay="0"/>
                                          </p:stCondLst>
                                        </p:cTn>
                                        <p:tgtEl>
                                          <p:spTgt spid="13314"/>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13314"/>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13314"/>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13314"/>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13314"/>
                                        </p:tgtEl>
                                        <p:attrNameLst>
                                          <p:attrName>ppt_y</p:attrName>
                                        </p:attrNameLst>
                                      </p:cBhvr>
                                      <p:tavLst>
                                        <p:tav tm="0" fmla="#ppt_y-sin(pi*$)/81">
                                          <p:val>
                                            <p:fltVal val="0"/>
                                          </p:val>
                                        </p:tav>
                                        <p:tav tm="100000">
                                          <p:val>
                                            <p:fltVal val="1"/>
                                          </p:val>
                                        </p:tav>
                                      </p:tavLst>
                                    </p:anim>
                                    <p:animScale>
                                      <p:cBhvr>
                                        <p:cTn id="50" dur="26">
                                          <p:stCondLst>
                                            <p:cond delay="650"/>
                                          </p:stCondLst>
                                        </p:cTn>
                                        <p:tgtEl>
                                          <p:spTgt spid="13314"/>
                                        </p:tgtEl>
                                      </p:cBhvr>
                                      <p:to x="100000" y="60000"/>
                                    </p:animScale>
                                    <p:animScale>
                                      <p:cBhvr>
                                        <p:cTn id="51" dur="166" decel="50000">
                                          <p:stCondLst>
                                            <p:cond delay="676"/>
                                          </p:stCondLst>
                                        </p:cTn>
                                        <p:tgtEl>
                                          <p:spTgt spid="13314"/>
                                        </p:tgtEl>
                                      </p:cBhvr>
                                      <p:to x="100000" y="100000"/>
                                    </p:animScale>
                                    <p:animScale>
                                      <p:cBhvr>
                                        <p:cTn id="52" dur="26">
                                          <p:stCondLst>
                                            <p:cond delay="1312"/>
                                          </p:stCondLst>
                                        </p:cTn>
                                        <p:tgtEl>
                                          <p:spTgt spid="13314"/>
                                        </p:tgtEl>
                                      </p:cBhvr>
                                      <p:to x="100000" y="80000"/>
                                    </p:animScale>
                                    <p:animScale>
                                      <p:cBhvr>
                                        <p:cTn id="53" dur="166" decel="50000">
                                          <p:stCondLst>
                                            <p:cond delay="1338"/>
                                          </p:stCondLst>
                                        </p:cTn>
                                        <p:tgtEl>
                                          <p:spTgt spid="13314"/>
                                        </p:tgtEl>
                                      </p:cBhvr>
                                      <p:to x="100000" y="100000"/>
                                    </p:animScale>
                                    <p:animScale>
                                      <p:cBhvr>
                                        <p:cTn id="54" dur="26">
                                          <p:stCondLst>
                                            <p:cond delay="1642"/>
                                          </p:stCondLst>
                                        </p:cTn>
                                        <p:tgtEl>
                                          <p:spTgt spid="13314"/>
                                        </p:tgtEl>
                                      </p:cBhvr>
                                      <p:to x="100000" y="90000"/>
                                    </p:animScale>
                                    <p:animScale>
                                      <p:cBhvr>
                                        <p:cTn id="55" dur="166" decel="50000">
                                          <p:stCondLst>
                                            <p:cond delay="1668"/>
                                          </p:stCondLst>
                                        </p:cTn>
                                        <p:tgtEl>
                                          <p:spTgt spid="13314"/>
                                        </p:tgtEl>
                                      </p:cBhvr>
                                      <p:to x="100000" y="100000"/>
                                    </p:animScale>
                                    <p:animScale>
                                      <p:cBhvr>
                                        <p:cTn id="56" dur="26">
                                          <p:stCondLst>
                                            <p:cond delay="1808"/>
                                          </p:stCondLst>
                                        </p:cTn>
                                        <p:tgtEl>
                                          <p:spTgt spid="13314"/>
                                        </p:tgtEl>
                                      </p:cBhvr>
                                      <p:to x="100000" y="95000"/>
                                    </p:animScale>
                                    <p:animScale>
                                      <p:cBhvr>
                                        <p:cTn id="57" dur="166" decel="50000">
                                          <p:stCondLst>
                                            <p:cond delay="1834"/>
                                          </p:stCondLst>
                                        </p:cTn>
                                        <p:tgtEl>
                                          <p:spTgt spid="13314"/>
                                        </p:tgtEl>
                                      </p:cBhvr>
                                      <p:to x="100000" y="100000"/>
                                    </p:animScale>
                                  </p:childTnLst>
                                </p:cTn>
                              </p:par>
                            </p:childTnLst>
                          </p:cTn>
                        </p:par>
                        <p:par>
                          <p:cTn id="58" fill="hold">
                            <p:stCondLst>
                              <p:cond delay="6900"/>
                            </p:stCondLst>
                            <p:childTnLst>
                              <p:par>
                                <p:cTn id="59" presetID="26" presetClass="entr" presetSubtype="0" fill="hold" nodeType="afterEffect">
                                  <p:stCondLst>
                                    <p:cond delay="0"/>
                                  </p:stCondLst>
                                  <p:childTnLst>
                                    <p:set>
                                      <p:cBhvr>
                                        <p:cTn id="60" dur="1" fill="hold">
                                          <p:stCondLst>
                                            <p:cond delay="0"/>
                                          </p:stCondLst>
                                        </p:cTn>
                                        <p:tgtEl>
                                          <p:spTgt spid="13319"/>
                                        </p:tgtEl>
                                        <p:attrNameLst>
                                          <p:attrName>style.visibility</p:attrName>
                                        </p:attrNameLst>
                                      </p:cBhvr>
                                      <p:to>
                                        <p:strVal val="visible"/>
                                      </p:to>
                                    </p:set>
                                    <p:animEffect transition="in" filter="wipe(down)">
                                      <p:cBhvr>
                                        <p:cTn id="61" dur="580">
                                          <p:stCondLst>
                                            <p:cond delay="0"/>
                                          </p:stCondLst>
                                        </p:cTn>
                                        <p:tgtEl>
                                          <p:spTgt spid="13319"/>
                                        </p:tgtEl>
                                      </p:cBhvr>
                                    </p:animEffect>
                                    <p:anim calcmode="lin" valueType="num">
                                      <p:cBhvr>
                                        <p:cTn id="62" dur="1822" tmFilter="0,0; 0.14,0.36; 0.43,0.73; 0.71,0.91; 1.0,1.0">
                                          <p:stCondLst>
                                            <p:cond delay="0"/>
                                          </p:stCondLst>
                                        </p:cTn>
                                        <p:tgtEl>
                                          <p:spTgt spid="13319"/>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3319"/>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3319"/>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3319"/>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3319"/>
                                        </p:tgtEl>
                                        <p:attrNameLst>
                                          <p:attrName>ppt_y</p:attrName>
                                        </p:attrNameLst>
                                      </p:cBhvr>
                                      <p:tavLst>
                                        <p:tav tm="0" fmla="#ppt_y-sin(pi*$)/81">
                                          <p:val>
                                            <p:fltVal val="0"/>
                                          </p:val>
                                        </p:tav>
                                        <p:tav tm="100000">
                                          <p:val>
                                            <p:fltVal val="1"/>
                                          </p:val>
                                        </p:tav>
                                      </p:tavLst>
                                    </p:anim>
                                    <p:animScale>
                                      <p:cBhvr>
                                        <p:cTn id="67" dur="26">
                                          <p:stCondLst>
                                            <p:cond delay="650"/>
                                          </p:stCondLst>
                                        </p:cTn>
                                        <p:tgtEl>
                                          <p:spTgt spid="13319"/>
                                        </p:tgtEl>
                                      </p:cBhvr>
                                      <p:to x="100000" y="60000"/>
                                    </p:animScale>
                                    <p:animScale>
                                      <p:cBhvr>
                                        <p:cTn id="68" dur="166" decel="50000">
                                          <p:stCondLst>
                                            <p:cond delay="676"/>
                                          </p:stCondLst>
                                        </p:cTn>
                                        <p:tgtEl>
                                          <p:spTgt spid="13319"/>
                                        </p:tgtEl>
                                      </p:cBhvr>
                                      <p:to x="100000" y="100000"/>
                                    </p:animScale>
                                    <p:animScale>
                                      <p:cBhvr>
                                        <p:cTn id="69" dur="26">
                                          <p:stCondLst>
                                            <p:cond delay="1312"/>
                                          </p:stCondLst>
                                        </p:cTn>
                                        <p:tgtEl>
                                          <p:spTgt spid="13319"/>
                                        </p:tgtEl>
                                      </p:cBhvr>
                                      <p:to x="100000" y="80000"/>
                                    </p:animScale>
                                    <p:animScale>
                                      <p:cBhvr>
                                        <p:cTn id="70" dur="166" decel="50000">
                                          <p:stCondLst>
                                            <p:cond delay="1338"/>
                                          </p:stCondLst>
                                        </p:cTn>
                                        <p:tgtEl>
                                          <p:spTgt spid="13319"/>
                                        </p:tgtEl>
                                      </p:cBhvr>
                                      <p:to x="100000" y="100000"/>
                                    </p:animScale>
                                    <p:animScale>
                                      <p:cBhvr>
                                        <p:cTn id="71" dur="26">
                                          <p:stCondLst>
                                            <p:cond delay="1642"/>
                                          </p:stCondLst>
                                        </p:cTn>
                                        <p:tgtEl>
                                          <p:spTgt spid="13319"/>
                                        </p:tgtEl>
                                      </p:cBhvr>
                                      <p:to x="100000" y="90000"/>
                                    </p:animScale>
                                    <p:animScale>
                                      <p:cBhvr>
                                        <p:cTn id="72" dur="166" decel="50000">
                                          <p:stCondLst>
                                            <p:cond delay="1668"/>
                                          </p:stCondLst>
                                        </p:cTn>
                                        <p:tgtEl>
                                          <p:spTgt spid="13319"/>
                                        </p:tgtEl>
                                      </p:cBhvr>
                                      <p:to x="100000" y="100000"/>
                                    </p:animScale>
                                    <p:animScale>
                                      <p:cBhvr>
                                        <p:cTn id="73" dur="26">
                                          <p:stCondLst>
                                            <p:cond delay="1808"/>
                                          </p:stCondLst>
                                        </p:cTn>
                                        <p:tgtEl>
                                          <p:spTgt spid="13319"/>
                                        </p:tgtEl>
                                      </p:cBhvr>
                                      <p:to x="100000" y="95000"/>
                                    </p:animScale>
                                    <p:animScale>
                                      <p:cBhvr>
                                        <p:cTn id="74" dur="166" decel="50000">
                                          <p:stCondLst>
                                            <p:cond delay="1834"/>
                                          </p:stCondLst>
                                        </p:cTn>
                                        <p:tgtEl>
                                          <p:spTgt spid="13319"/>
                                        </p:tgtEl>
                                      </p:cBhvr>
                                      <p:to x="100000" y="100000"/>
                                    </p:animScale>
                                  </p:childTnLst>
                                </p:cTn>
                              </p:par>
                            </p:childTnLst>
                          </p:cTn>
                        </p:par>
                        <p:par>
                          <p:cTn id="75" fill="hold">
                            <p:stCondLst>
                              <p:cond delay="8900"/>
                            </p:stCondLst>
                            <p:childTnLst>
                              <p:par>
                                <p:cTn id="76" presetID="26" presetClass="entr" presetSubtype="0" fill="hold" nodeType="afterEffect">
                                  <p:stCondLst>
                                    <p:cond delay="0"/>
                                  </p:stCondLst>
                                  <p:childTnLst>
                                    <p:set>
                                      <p:cBhvr>
                                        <p:cTn id="77" dur="1" fill="hold">
                                          <p:stCondLst>
                                            <p:cond delay="0"/>
                                          </p:stCondLst>
                                        </p:cTn>
                                        <p:tgtEl>
                                          <p:spTgt spid="13316"/>
                                        </p:tgtEl>
                                        <p:attrNameLst>
                                          <p:attrName>style.visibility</p:attrName>
                                        </p:attrNameLst>
                                      </p:cBhvr>
                                      <p:to>
                                        <p:strVal val="visible"/>
                                      </p:to>
                                    </p:set>
                                    <p:animEffect transition="in" filter="wipe(down)">
                                      <p:cBhvr>
                                        <p:cTn id="78" dur="580">
                                          <p:stCondLst>
                                            <p:cond delay="0"/>
                                          </p:stCondLst>
                                        </p:cTn>
                                        <p:tgtEl>
                                          <p:spTgt spid="13316"/>
                                        </p:tgtEl>
                                      </p:cBhvr>
                                    </p:animEffect>
                                    <p:anim calcmode="lin" valueType="num">
                                      <p:cBhvr>
                                        <p:cTn id="79" dur="1822" tmFilter="0,0; 0.14,0.36; 0.43,0.73; 0.71,0.91; 1.0,1.0">
                                          <p:stCondLst>
                                            <p:cond delay="0"/>
                                          </p:stCondLst>
                                        </p:cTn>
                                        <p:tgtEl>
                                          <p:spTgt spid="13316"/>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13316"/>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13316"/>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13316"/>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13316"/>
                                        </p:tgtEl>
                                        <p:attrNameLst>
                                          <p:attrName>ppt_y</p:attrName>
                                        </p:attrNameLst>
                                      </p:cBhvr>
                                      <p:tavLst>
                                        <p:tav tm="0" fmla="#ppt_y-sin(pi*$)/81">
                                          <p:val>
                                            <p:fltVal val="0"/>
                                          </p:val>
                                        </p:tav>
                                        <p:tav tm="100000">
                                          <p:val>
                                            <p:fltVal val="1"/>
                                          </p:val>
                                        </p:tav>
                                      </p:tavLst>
                                    </p:anim>
                                    <p:animScale>
                                      <p:cBhvr>
                                        <p:cTn id="84" dur="26">
                                          <p:stCondLst>
                                            <p:cond delay="650"/>
                                          </p:stCondLst>
                                        </p:cTn>
                                        <p:tgtEl>
                                          <p:spTgt spid="13316"/>
                                        </p:tgtEl>
                                      </p:cBhvr>
                                      <p:to x="100000" y="60000"/>
                                    </p:animScale>
                                    <p:animScale>
                                      <p:cBhvr>
                                        <p:cTn id="85" dur="166" decel="50000">
                                          <p:stCondLst>
                                            <p:cond delay="676"/>
                                          </p:stCondLst>
                                        </p:cTn>
                                        <p:tgtEl>
                                          <p:spTgt spid="13316"/>
                                        </p:tgtEl>
                                      </p:cBhvr>
                                      <p:to x="100000" y="100000"/>
                                    </p:animScale>
                                    <p:animScale>
                                      <p:cBhvr>
                                        <p:cTn id="86" dur="26">
                                          <p:stCondLst>
                                            <p:cond delay="1312"/>
                                          </p:stCondLst>
                                        </p:cTn>
                                        <p:tgtEl>
                                          <p:spTgt spid="13316"/>
                                        </p:tgtEl>
                                      </p:cBhvr>
                                      <p:to x="100000" y="80000"/>
                                    </p:animScale>
                                    <p:animScale>
                                      <p:cBhvr>
                                        <p:cTn id="87" dur="166" decel="50000">
                                          <p:stCondLst>
                                            <p:cond delay="1338"/>
                                          </p:stCondLst>
                                        </p:cTn>
                                        <p:tgtEl>
                                          <p:spTgt spid="13316"/>
                                        </p:tgtEl>
                                      </p:cBhvr>
                                      <p:to x="100000" y="100000"/>
                                    </p:animScale>
                                    <p:animScale>
                                      <p:cBhvr>
                                        <p:cTn id="88" dur="26">
                                          <p:stCondLst>
                                            <p:cond delay="1642"/>
                                          </p:stCondLst>
                                        </p:cTn>
                                        <p:tgtEl>
                                          <p:spTgt spid="13316"/>
                                        </p:tgtEl>
                                      </p:cBhvr>
                                      <p:to x="100000" y="90000"/>
                                    </p:animScale>
                                    <p:animScale>
                                      <p:cBhvr>
                                        <p:cTn id="89" dur="166" decel="50000">
                                          <p:stCondLst>
                                            <p:cond delay="1668"/>
                                          </p:stCondLst>
                                        </p:cTn>
                                        <p:tgtEl>
                                          <p:spTgt spid="13316"/>
                                        </p:tgtEl>
                                      </p:cBhvr>
                                      <p:to x="100000" y="100000"/>
                                    </p:animScale>
                                    <p:animScale>
                                      <p:cBhvr>
                                        <p:cTn id="90" dur="26">
                                          <p:stCondLst>
                                            <p:cond delay="1808"/>
                                          </p:stCondLst>
                                        </p:cTn>
                                        <p:tgtEl>
                                          <p:spTgt spid="13316"/>
                                        </p:tgtEl>
                                      </p:cBhvr>
                                      <p:to x="100000" y="95000"/>
                                    </p:animScale>
                                    <p:animScale>
                                      <p:cBhvr>
                                        <p:cTn id="91" dur="166" decel="50000">
                                          <p:stCondLst>
                                            <p:cond delay="1834"/>
                                          </p:stCondLst>
                                        </p:cTn>
                                        <p:tgtEl>
                                          <p:spTgt spid="13316"/>
                                        </p:tgtEl>
                                      </p:cBhvr>
                                      <p:to x="100000" y="100000"/>
                                    </p:animScale>
                                  </p:childTnLst>
                                </p:cTn>
                              </p:par>
                            </p:childTnLst>
                          </p:cTn>
                        </p:par>
                        <p:par>
                          <p:cTn id="92" fill="hold">
                            <p:stCondLst>
                              <p:cond delay="10900"/>
                            </p:stCondLst>
                            <p:childTnLst>
                              <p:par>
                                <p:cTn id="93" presetID="26" presetClass="entr" presetSubtype="0" fill="hold" nodeType="afterEffect">
                                  <p:stCondLst>
                                    <p:cond delay="0"/>
                                  </p:stCondLst>
                                  <p:childTnLst>
                                    <p:set>
                                      <p:cBhvr>
                                        <p:cTn id="94" dur="1" fill="hold">
                                          <p:stCondLst>
                                            <p:cond delay="0"/>
                                          </p:stCondLst>
                                        </p:cTn>
                                        <p:tgtEl>
                                          <p:spTgt spid="13315"/>
                                        </p:tgtEl>
                                        <p:attrNameLst>
                                          <p:attrName>style.visibility</p:attrName>
                                        </p:attrNameLst>
                                      </p:cBhvr>
                                      <p:to>
                                        <p:strVal val="visible"/>
                                      </p:to>
                                    </p:set>
                                    <p:animEffect transition="in" filter="wipe(down)">
                                      <p:cBhvr>
                                        <p:cTn id="95" dur="580">
                                          <p:stCondLst>
                                            <p:cond delay="0"/>
                                          </p:stCondLst>
                                        </p:cTn>
                                        <p:tgtEl>
                                          <p:spTgt spid="13315"/>
                                        </p:tgtEl>
                                      </p:cBhvr>
                                    </p:animEffect>
                                    <p:anim calcmode="lin" valueType="num">
                                      <p:cBhvr>
                                        <p:cTn id="96" dur="1822" tmFilter="0,0; 0.14,0.36; 0.43,0.73; 0.71,0.91; 1.0,1.0">
                                          <p:stCondLst>
                                            <p:cond delay="0"/>
                                          </p:stCondLst>
                                        </p:cTn>
                                        <p:tgtEl>
                                          <p:spTgt spid="13315"/>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13315"/>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13315"/>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13315"/>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13315"/>
                                        </p:tgtEl>
                                        <p:attrNameLst>
                                          <p:attrName>ppt_y</p:attrName>
                                        </p:attrNameLst>
                                      </p:cBhvr>
                                      <p:tavLst>
                                        <p:tav tm="0" fmla="#ppt_y-sin(pi*$)/81">
                                          <p:val>
                                            <p:fltVal val="0"/>
                                          </p:val>
                                        </p:tav>
                                        <p:tav tm="100000">
                                          <p:val>
                                            <p:fltVal val="1"/>
                                          </p:val>
                                        </p:tav>
                                      </p:tavLst>
                                    </p:anim>
                                    <p:animScale>
                                      <p:cBhvr>
                                        <p:cTn id="101" dur="26">
                                          <p:stCondLst>
                                            <p:cond delay="650"/>
                                          </p:stCondLst>
                                        </p:cTn>
                                        <p:tgtEl>
                                          <p:spTgt spid="13315"/>
                                        </p:tgtEl>
                                      </p:cBhvr>
                                      <p:to x="100000" y="60000"/>
                                    </p:animScale>
                                    <p:animScale>
                                      <p:cBhvr>
                                        <p:cTn id="102" dur="166" decel="50000">
                                          <p:stCondLst>
                                            <p:cond delay="676"/>
                                          </p:stCondLst>
                                        </p:cTn>
                                        <p:tgtEl>
                                          <p:spTgt spid="13315"/>
                                        </p:tgtEl>
                                      </p:cBhvr>
                                      <p:to x="100000" y="100000"/>
                                    </p:animScale>
                                    <p:animScale>
                                      <p:cBhvr>
                                        <p:cTn id="103" dur="26">
                                          <p:stCondLst>
                                            <p:cond delay="1312"/>
                                          </p:stCondLst>
                                        </p:cTn>
                                        <p:tgtEl>
                                          <p:spTgt spid="13315"/>
                                        </p:tgtEl>
                                      </p:cBhvr>
                                      <p:to x="100000" y="80000"/>
                                    </p:animScale>
                                    <p:animScale>
                                      <p:cBhvr>
                                        <p:cTn id="104" dur="166" decel="50000">
                                          <p:stCondLst>
                                            <p:cond delay="1338"/>
                                          </p:stCondLst>
                                        </p:cTn>
                                        <p:tgtEl>
                                          <p:spTgt spid="13315"/>
                                        </p:tgtEl>
                                      </p:cBhvr>
                                      <p:to x="100000" y="100000"/>
                                    </p:animScale>
                                    <p:animScale>
                                      <p:cBhvr>
                                        <p:cTn id="105" dur="26">
                                          <p:stCondLst>
                                            <p:cond delay="1642"/>
                                          </p:stCondLst>
                                        </p:cTn>
                                        <p:tgtEl>
                                          <p:spTgt spid="13315"/>
                                        </p:tgtEl>
                                      </p:cBhvr>
                                      <p:to x="100000" y="90000"/>
                                    </p:animScale>
                                    <p:animScale>
                                      <p:cBhvr>
                                        <p:cTn id="106" dur="166" decel="50000">
                                          <p:stCondLst>
                                            <p:cond delay="1668"/>
                                          </p:stCondLst>
                                        </p:cTn>
                                        <p:tgtEl>
                                          <p:spTgt spid="13315"/>
                                        </p:tgtEl>
                                      </p:cBhvr>
                                      <p:to x="100000" y="100000"/>
                                    </p:animScale>
                                    <p:animScale>
                                      <p:cBhvr>
                                        <p:cTn id="107" dur="26">
                                          <p:stCondLst>
                                            <p:cond delay="1808"/>
                                          </p:stCondLst>
                                        </p:cTn>
                                        <p:tgtEl>
                                          <p:spTgt spid="13315"/>
                                        </p:tgtEl>
                                      </p:cBhvr>
                                      <p:to x="100000" y="95000"/>
                                    </p:animScale>
                                    <p:animScale>
                                      <p:cBhvr>
                                        <p:cTn id="108" dur="166" decel="50000">
                                          <p:stCondLst>
                                            <p:cond delay="1834"/>
                                          </p:stCondLst>
                                        </p:cTn>
                                        <p:tgtEl>
                                          <p:spTgt spid="13315"/>
                                        </p:tgtEl>
                                      </p:cBhvr>
                                      <p:to x="100000" y="100000"/>
                                    </p:animScale>
                                  </p:childTnLst>
                                </p:cTn>
                              </p:par>
                            </p:childTnLst>
                          </p:cTn>
                        </p:par>
                        <p:par>
                          <p:cTn id="109" fill="hold">
                            <p:stCondLst>
                              <p:cond delay="12900"/>
                            </p:stCondLst>
                            <p:childTnLst>
                              <p:par>
                                <p:cTn id="110" presetID="26" presetClass="entr" presetSubtype="0" fill="hold" nodeType="afterEffect">
                                  <p:stCondLst>
                                    <p:cond delay="0"/>
                                  </p:stCondLst>
                                  <p:childTnLst>
                                    <p:set>
                                      <p:cBhvr>
                                        <p:cTn id="111" dur="1" fill="hold">
                                          <p:stCondLst>
                                            <p:cond delay="0"/>
                                          </p:stCondLst>
                                        </p:cTn>
                                        <p:tgtEl>
                                          <p:spTgt spid="13317"/>
                                        </p:tgtEl>
                                        <p:attrNameLst>
                                          <p:attrName>style.visibility</p:attrName>
                                        </p:attrNameLst>
                                      </p:cBhvr>
                                      <p:to>
                                        <p:strVal val="visible"/>
                                      </p:to>
                                    </p:set>
                                    <p:animEffect transition="in" filter="wipe(down)">
                                      <p:cBhvr>
                                        <p:cTn id="112" dur="580">
                                          <p:stCondLst>
                                            <p:cond delay="0"/>
                                          </p:stCondLst>
                                        </p:cTn>
                                        <p:tgtEl>
                                          <p:spTgt spid="13317"/>
                                        </p:tgtEl>
                                      </p:cBhvr>
                                    </p:animEffect>
                                    <p:anim calcmode="lin" valueType="num">
                                      <p:cBhvr>
                                        <p:cTn id="113" dur="1822" tmFilter="0,0; 0.14,0.36; 0.43,0.73; 0.71,0.91; 1.0,1.0">
                                          <p:stCondLst>
                                            <p:cond delay="0"/>
                                          </p:stCondLst>
                                        </p:cTn>
                                        <p:tgtEl>
                                          <p:spTgt spid="13317"/>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13317"/>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13317"/>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13317"/>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13317"/>
                                        </p:tgtEl>
                                        <p:attrNameLst>
                                          <p:attrName>ppt_y</p:attrName>
                                        </p:attrNameLst>
                                      </p:cBhvr>
                                      <p:tavLst>
                                        <p:tav tm="0" fmla="#ppt_y-sin(pi*$)/81">
                                          <p:val>
                                            <p:fltVal val="0"/>
                                          </p:val>
                                        </p:tav>
                                        <p:tav tm="100000">
                                          <p:val>
                                            <p:fltVal val="1"/>
                                          </p:val>
                                        </p:tav>
                                      </p:tavLst>
                                    </p:anim>
                                    <p:animScale>
                                      <p:cBhvr>
                                        <p:cTn id="118" dur="26">
                                          <p:stCondLst>
                                            <p:cond delay="650"/>
                                          </p:stCondLst>
                                        </p:cTn>
                                        <p:tgtEl>
                                          <p:spTgt spid="13317"/>
                                        </p:tgtEl>
                                      </p:cBhvr>
                                      <p:to x="100000" y="60000"/>
                                    </p:animScale>
                                    <p:animScale>
                                      <p:cBhvr>
                                        <p:cTn id="119" dur="166" decel="50000">
                                          <p:stCondLst>
                                            <p:cond delay="676"/>
                                          </p:stCondLst>
                                        </p:cTn>
                                        <p:tgtEl>
                                          <p:spTgt spid="13317"/>
                                        </p:tgtEl>
                                      </p:cBhvr>
                                      <p:to x="100000" y="100000"/>
                                    </p:animScale>
                                    <p:animScale>
                                      <p:cBhvr>
                                        <p:cTn id="120" dur="26">
                                          <p:stCondLst>
                                            <p:cond delay="1312"/>
                                          </p:stCondLst>
                                        </p:cTn>
                                        <p:tgtEl>
                                          <p:spTgt spid="13317"/>
                                        </p:tgtEl>
                                      </p:cBhvr>
                                      <p:to x="100000" y="80000"/>
                                    </p:animScale>
                                    <p:animScale>
                                      <p:cBhvr>
                                        <p:cTn id="121" dur="166" decel="50000">
                                          <p:stCondLst>
                                            <p:cond delay="1338"/>
                                          </p:stCondLst>
                                        </p:cTn>
                                        <p:tgtEl>
                                          <p:spTgt spid="13317"/>
                                        </p:tgtEl>
                                      </p:cBhvr>
                                      <p:to x="100000" y="100000"/>
                                    </p:animScale>
                                    <p:animScale>
                                      <p:cBhvr>
                                        <p:cTn id="122" dur="26">
                                          <p:stCondLst>
                                            <p:cond delay="1642"/>
                                          </p:stCondLst>
                                        </p:cTn>
                                        <p:tgtEl>
                                          <p:spTgt spid="13317"/>
                                        </p:tgtEl>
                                      </p:cBhvr>
                                      <p:to x="100000" y="90000"/>
                                    </p:animScale>
                                    <p:animScale>
                                      <p:cBhvr>
                                        <p:cTn id="123" dur="166" decel="50000">
                                          <p:stCondLst>
                                            <p:cond delay="1668"/>
                                          </p:stCondLst>
                                        </p:cTn>
                                        <p:tgtEl>
                                          <p:spTgt spid="13317"/>
                                        </p:tgtEl>
                                      </p:cBhvr>
                                      <p:to x="100000" y="100000"/>
                                    </p:animScale>
                                    <p:animScale>
                                      <p:cBhvr>
                                        <p:cTn id="124" dur="26">
                                          <p:stCondLst>
                                            <p:cond delay="1808"/>
                                          </p:stCondLst>
                                        </p:cTn>
                                        <p:tgtEl>
                                          <p:spTgt spid="13317"/>
                                        </p:tgtEl>
                                      </p:cBhvr>
                                      <p:to x="100000" y="95000"/>
                                    </p:animScale>
                                    <p:animScale>
                                      <p:cBhvr>
                                        <p:cTn id="125" dur="166" decel="50000">
                                          <p:stCondLst>
                                            <p:cond delay="1834"/>
                                          </p:stCondLst>
                                        </p:cTn>
                                        <p:tgtEl>
                                          <p:spTgt spid="133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r>
              <a:rPr lang="es-ES" b="1" smtClean="0">
                <a:solidFill>
                  <a:schemeClr val="bg1"/>
                </a:solidFill>
              </a:rPr>
              <a:t>PRODUCTOS OFERTADOS</a:t>
            </a:r>
          </a:p>
        </p:txBody>
      </p:sp>
      <p:sp>
        <p:nvSpPr>
          <p:cNvPr id="23554" name="Rectangle 3"/>
          <p:cNvSpPr>
            <a:spLocks noGrp="1"/>
          </p:cNvSpPr>
          <p:nvPr>
            <p:ph type="body" idx="1"/>
          </p:nvPr>
        </p:nvSpPr>
        <p:spPr>
          <a:xfrm>
            <a:off x="395288" y="1412875"/>
            <a:ext cx="8748712" cy="5040313"/>
          </a:xfrm>
        </p:spPr>
        <p:txBody>
          <a:bodyPr/>
          <a:lstStyle/>
          <a:p>
            <a:pPr>
              <a:lnSpc>
                <a:spcPct val="80000"/>
              </a:lnSpc>
            </a:pPr>
            <a:r>
              <a:rPr lang="es-ES" sz="1800" u="sng" smtClean="0">
                <a:solidFill>
                  <a:schemeClr val="bg1"/>
                </a:solidFill>
              </a:rPr>
              <a:t>CHEQUES</a:t>
            </a:r>
            <a:r>
              <a:rPr lang="es-ES" sz="1800" smtClean="0">
                <a:solidFill>
                  <a:schemeClr val="bg1"/>
                </a:solidFill>
              </a:rPr>
              <a:t>: Cheques bancarios, cartas con cheque, cheques carburante, cheques regalo</a:t>
            </a:r>
          </a:p>
          <a:p>
            <a:pPr>
              <a:lnSpc>
                <a:spcPct val="80000"/>
              </a:lnSpc>
            </a:pPr>
            <a:r>
              <a:rPr lang="es-ES" sz="1800" u="sng" smtClean="0">
                <a:solidFill>
                  <a:schemeClr val="bg1"/>
                </a:solidFill>
              </a:rPr>
              <a:t>CHEQUES EN CONTINUO</a:t>
            </a:r>
          </a:p>
          <a:p>
            <a:pPr>
              <a:lnSpc>
                <a:spcPct val="80000"/>
              </a:lnSpc>
            </a:pPr>
            <a:r>
              <a:rPr lang="es-ES" sz="1800" u="sng" smtClean="0">
                <a:solidFill>
                  <a:schemeClr val="bg1"/>
                </a:solidFill>
              </a:rPr>
              <a:t>PERSONALIZACIÓN DE CHEQUES</a:t>
            </a:r>
          </a:p>
          <a:p>
            <a:pPr>
              <a:lnSpc>
                <a:spcPct val="80000"/>
              </a:lnSpc>
            </a:pPr>
            <a:r>
              <a:rPr lang="es-ES" sz="1800" u="sng" smtClean="0">
                <a:solidFill>
                  <a:schemeClr val="bg1"/>
                </a:solidFill>
              </a:rPr>
              <a:t>CHEQUES EN PLIEGO</a:t>
            </a:r>
          </a:p>
          <a:p>
            <a:pPr>
              <a:lnSpc>
                <a:spcPct val="80000"/>
              </a:lnSpc>
            </a:pPr>
            <a:r>
              <a:rPr lang="es-ES" sz="1800" u="sng" smtClean="0">
                <a:solidFill>
                  <a:schemeClr val="bg1"/>
                </a:solidFill>
              </a:rPr>
              <a:t>CHEQUES SNAP-OUTPAGARES LIBRETAS </a:t>
            </a:r>
            <a:r>
              <a:rPr lang="es-ES" sz="1800" smtClean="0">
                <a:solidFill>
                  <a:schemeClr val="bg1"/>
                </a:solidFill>
              </a:rPr>
              <a:t>(con/ sin banda magnética)</a:t>
            </a:r>
          </a:p>
          <a:p>
            <a:pPr>
              <a:lnSpc>
                <a:spcPct val="80000"/>
              </a:lnSpc>
            </a:pPr>
            <a:r>
              <a:rPr lang="es-ES" sz="1800" u="sng" smtClean="0">
                <a:solidFill>
                  <a:schemeClr val="bg1"/>
                </a:solidFill>
              </a:rPr>
              <a:t>EXTRACTOS BANCARIOS, BONOS, ETC.</a:t>
            </a:r>
          </a:p>
          <a:p>
            <a:pPr>
              <a:lnSpc>
                <a:spcPct val="80000"/>
              </a:lnSpc>
            </a:pPr>
            <a:r>
              <a:rPr lang="es-ES" sz="1800" u="sng" smtClean="0">
                <a:solidFill>
                  <a:schemeClr val="bg1"/>
                </a:solidFill>
              </a:rPr>
              <a:t>FORMULARIOS CAJAS Y BANCOS</a:t>
            </a:r>
          </a:p>
          <a:p>
            <a:pPr>
              <a:lnSpc>
                <a:spcPct val="80000"/>
              </a:lnSpc>
            </a:pPr>
            <a:r>
              <a:rPr lang="es-ES" sz="1800" u="sng" smtClean="0">
                <a:solidFill>
                  <a:schemeClr val="bg1"/>
                </a:solidFill>
              </a:rPr>
              <a:t>PAUTADO Y LÁSER CON IMPRESIÓN</a:t>
            </a:r>
          </a:p>
          <a:p>
            <a:pPr>
              <a:lnSpc>
                <a:spcPct val="80000"/>
              </a:lnSpc>
            </a:pPr>
            <a:r>
              <a:rPr lang="es-ES" sz="1800" u="sng" smtClean="0">
                <a:solidFill>
                  <a:schemeClr val="bg1"/>
                </a:solidFill>
              </a:rPr>
              <a:t>ROLLOS CAJERO, SOBRES CAJERO, ENVIO DE PIN, OTROS DOCUMENTOS EN PAPELES TÉRMICOS Y COPIATIVOS.</a:t>
            </a:r>
          </a:p>
          <a:p>
            <a:pPr>
              <a:lnSpc>
                <a:spcPct val="80000"/>
              </a:lnSpc>
            </a:pPr>
            <a:r>
              <a:rPr lang="es-ES" sz="1800" u="sng" smtClean="0">
                <a:solidFill>
                  <a:schemeClr val="bg1"/>
                </a:solidFill>
              </a:rPr>
              <a:t>CERTIFICADOS </a:t>
            </a:r>
            <a:r>
              <a:rPr lang="es-ES" sz="1800" smtClean="0">
                <a:solidFill>
                  <a:schemeClr val="bg1"/>
                </a:solidFill>
              </a:rPr>
              <a:t>(de aduanas, de inspección, de propiedad, de seguros, de nacimiento, de matrimonio, de propiedad, impresos fiscales, títulos académicos, diplomas, orlas, etc.)</a:t>
            </a:r>
          </a:p>
          <a:p>
            <a:pPr>
              <a:lnSpc>
                <a:spcPct val="80000"/>
              </a:lnSpc>
            </a:pPr>
            <a:r>
              <a:rPr lang="es-ES" sz="1800" u="sng" smtClean="0">
                <a:solidFill>
                  <a:schemeClr val="bg1"/>
                </a:solidFill>
              </a:rPr>
              <a:t>LICENCIAS Y PERMISOS</a:t>
            </a:r>
            <a:r>
              <a:rPr lang="es-ES" sz="1800" smtClean="0">
                <a:solidFill>
                  <a:schemeClr val="bg1"/>
                </a:solidFill>
              </a:rPr>
              <a:t> (de comercio, de construcción, de explotación de máquinas de juego, etc.)</a:t>
            </a:r>
          </a:p>
          <a:p>
            <a:pPr>
              <a:lnSpc>
                <a:spcPct val="80000"/>
              </a:lnSpc>
            </a:pPr>
            <a:r>
              <a:rPr lang="es-ES" sz="1800" u="sng" smtClean="0">
                <a:solidFill>
                  <a:schemeClr val="bg1"/>
                </a:solidFill>
              </a:rPr>
              <a:t>BILLETES DE AVION</a:t>
            </a:r>
          </a:p>
          <a:p>
            <a:pPr>
              <a:lnSpc>
                <a:spcPct val="80000"/>
              </a:lnSpc>
            </a:pPr>
            <a:r>
              <a:rPr lang="es-ES" sz="1800" u="sng" smtClean="0">
                <a:solidFill>
                  <a:schemeClr val="bg1"/>
                </a:solidFill>
              </a:rPr>
              <a:t>PAPELETAS DE VOTO, EXÁMENES, ETC.</a:t>
            </a:r>
          </a:p>
          <a:p>
            <a:pPr>
              <a:lnSpc>
                <a:spcPct val="80000"/>
              </a:lnSpc>
            </a:pPr>
            <a:r>
              <a:rPr lang="es-ES" sz="1800" u="sng" smtClean="0">
                <a:solidFill>
                  <a:schemeClr val="bg1"/>
                </a:solidFill>
              </a:rPr>
              <a:t>ENTRADAS PARA EVENTOS</a:t>
            </a:r>
            <a:r>
              <a:rPr lang="es-ES" sz="1800" smtClean="0">
                <a:solidFill>
                  <a:schemeClr val="bg1"/>
                </a:solidFill>
              </a:rPr>
              <a:t> (Fútbol, conciertos, teatro, etc.)</a:t>
            </a:r>
          </a:p>
        </p:txBody>
      </p:sp>
      <p:pic>
        <p:nvPicPr>
          <p:cNvPr id="23555"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23556"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3557" name="Picture 5"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23559"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r>
              <a:rPr lang="es-ES" b="1" smtClean="0">
                <a:solidFill>
                  <a:schemeClr val="bg1"/>
                </a:solidFill>
              </a:rPr>
              <a:t>SERVICIOS OFERTADOS</a:t>
            </a:r>
          </a:p>
        </p:txBody>
      </p:sp>
      <p:sp>
        <p:nvSpPr>
          <p:cNvPr id="24578" name="Rectangle 3"/>
          <p:cNvSpPr>
            <a:spLocks noGrp="1"/>
          </p:cNvSpPr>
          <p:nvPr>
            <p:ph type="body" idx="1"/>
          </p:nvPr>
        </p:nvSpPr>
        <p:spPr>
          <a:xfrm>
            <a:off x="468313" y="1341438"/>
            <a:ext cx="8229600" cy="4967287"/>
          </a:xfrm>
        </p:spPr>
        <p:txBody>
          <a:bodyPr/>
          <a:lstStyle/>
          <a:p>
            <a:pPr>
              <a:lnSpc>
                <a:spcPct val="80000"/>
              </a:lnSpc>
            </a:pPr>
            <a:r>
              <a:rPr lang="es-ES" sz="2000" b="1" u="sng" smtClean="0">
                <a:solidFill>
                  <a:schemeClr val="bg1"/>
                </a:solidFill>
              </a:rPr>
              <a:t>Papeles de seguridad:</a:t>
            </a:r>
          </a:p>
          <a:p>
            <a:pPr>
              <a:lnSpc>
                <a:spcPct val="80000"/>
              </a:lnSpc>
              <a:buFont typeface="Arial" charset="0"/>
              <a:buNone/>
            </a:pPr>
            <a:r>
              <a:rPr lang="es-ES" sz="2000" smtClean="0">
                <a:solidFill>
                  <a:schemeClr val="bg1"/>
                </a:solidFill>
              </a:rPr>
              <a:t>      Papeles con reactivos químicos contra la manipulación fraudulenta, papeles sin blanqueantes ópticos, con fibras invisibles solo visibles bajo luz ultravioleta y papel con efecto “cosmos”, papeles con marca de agua, etc.</a:t>
            </a:r>
          </a:p>
          <a:p>
            <a:pPr>
              <a:lnSpc>
                <a:spcPct val="80000"/>
              </a:lnSpc>
              <a:buFontTx/>
              <a:buChar char="•"/>
            </a:pPr>
            <a:r>
              <a:rPr lang="es-ES" sz="2000" b="1" u="sng" smtClean="0">
                <a:solidFill>
                  <a:schemeClr val="bg1"/>
                </a:solidFill>
              </a:rPr>
              <a:t>Tintas especiales:</a:t>
            </a:r>
          </a:p>
          <a:p>
            <a:pPr>
              <a:lnSpc>
                <a:spcPct val="80000"/>
              </a:lnSpc>
              <a:buFontTx/>
              <a:buNone/>
            </a:pPr>
            <a:r>
              <a:rPr lang="es-ES" sz="2000" smtClean="0">
                <a:solidFill>
                  <a:schemeClr val="bg1"/>
                </a:solidFill>
              </a:rPr>
              <a:t>      Tintas invisibles fluorescentes (solo visibles bajo luz ultravioleta), tintas termocrómicas (sensibles al calor), tintas fluorescentes antifotocopia, etc.</a:t>
            </a:r>
          </a:p>
          <a:p>
            <a:pPr>
              <a:lnSpc>
                <a:spcPct val="80000"/>
              </a:lnSpc>
              <a:buFontTx/>
              <a:buChar char="•"/>
            </a:pPr>
            <a:r>
              <a:rPr lang="es-ES" sz="2000" b="1" u="sng" smtClean="0">
                <a:solidFill>
                  <a:schemeClr val="bg1"/>
                </a:solidFill>
              </a:rPr>
              <a:t>Fondo en Arco Iris:</a:t>
            </a:r>
            <a:r>
              <a:rPr lang="es-ES" sz="2000" smtClean="0">
                <a:solidFill>
                  <a:schemeClr val="bg1"/>
                </a:solidFill>
              </a:rPr>
              <a:t> (muy difícil de falsificar o reproducir).</a:t>
            </a:r>
          </a:p>
          <a:p>
            <a:pPr>
              <a:lnSpc>
                <a:spcPct val="80000"/>
              </a:lnSpc>
              <a:buFontTx/>
              <a:buChar char="•"/>
            </a:pPr>
            <a:r>
              <a:rPr lang="es-ES" sz="2000" b="1" u="sng" smtClean="0">
                <a:solidFill>
                  <a:schemeClr val="bg1"/>
                </a:solidFill>
              </a:rPr>
              <a:t>Fondos de Seguridad</a:t>
            </a:r>
          </a:p>
          <a:p>
            <a:pPr>
              <a:lnSpc>
                <a:spcPct val="80000"/>
              </a:lnSpc>
              <a:buFontTx/>
              <a:buChar char="•"/>
            </a:pPr>
            <a:r>
              <a:rPr lang="es-ES" sz="2000" b="1" u="sng" smtClean="0">
                <a:solidFill>
                  <a:schemeClr val="bg1"/>
                </a:solidFill>
              </a:rPr>
              <a:t>Micro-impresión:</a:t>
            </a:r>
          </a:p>
          <a:p>
            <a:pPr>
              <a:lnSpc>
                <a:spcPct val="80000"/>
              </a:lnSpc>
              <a:buFontTx/>
              <a:buNone/>
            </a:pPr>
            <a:r>
              <a:rPr lang="es-ES" sz="2000" smtClean="0">
                <a:solidFill>
                  <a:schemeClr val="bg1"/>
                </a:solidFill>
              </a:rPr>
              <a:t>      Inclusión de caracteres micro impresos que aparecen como una línea fina a simple vista pero que son fácilmente leídos con ayuda de una lupa. Puede ser utilizado para el fondo del documento o bien para las líneas de escritura de los cheques. La resolución de la mayoría de las actuales fotocopiadoras y scanners no es suficiente para copiar una impresión tan fina.</a:t>
            </a:r>
          </a:p>
        </p:txBody>
      </p:sp>
      <p:pic>
        <p:nvPicPr>
          <p:cNvPr id="24579" name="Picture 5" descr="Boton_anterior">
            <a:hlinkClick r:id="rId2" action="ppaction://hlinksldjump" highlightClick="1"/>
          </p:cNvPr>
          <p:cNvPicPr>
            <a:picLocks noChangeAspect="1" noChangeArrowheads="1"/>
          </p:cNvPicPr>
          <p:nvPr/>
        </p:nvPicPr>
        <p:blipFill>
          <a:blip r:embed="rId3"/>
          <a:srcRect/>
          <a:stretch>
            <a:fillRect/>
          </a:stretch>
        </p:blipFill>
        <p:spPr bwMode="auto">
          <a:xfrm>
            <a:off x="8280400" y="5994400"/>
            <a:ext cx="863600" cy="863600"/>
          </a:xfrm>
          <a:prstGeom prst="rect">
            <a:avLst/>
          </a:prstGeom>
          <a:noFill/>
          <a:ln w="9525">
            <a:noFill/>
            <a:miter lim="800000"/>
            <a:headEnd/>
            <a:tailEnd/>
          </a:ln>
        </p:spPr>
      </p:pic>
      <p:pic>
        <p:nvPicPr>
          <p:cNvPr id="24580" name="Picture 4" descr="Home Button">
            <a:hlinkClick r:id="" action="ppaction://hlinkshowjump?jump=firstslide" highlightClick="1"/>
          </p:cNvPr>
          <p:cNvPicPr>
            <a:picLocks noChangeAspect="1" noChangeArrowheads="1"/>
          </p:cNvPicPr>
          <p:nvPr/>
        </p:nvPicPr>
        <p:blipFill>
          <a:blip r:embed="rId4"/>
          <a:srcRect/>
          <a:stretch>
            <a:fillRect/>
          </a:stretch>
        </p:blipFill>
        <p:spPr bwMode="auto">
          <a:xfrm>
            <a:off x="0" y="5849938"/>
            <a:ext cx="1008063" cy="1008062"/>
          </a:xfrm>
          <a:prstGeom prst="rect">
            <a:avLst/>
          </a:prstGeom>
          <a:noFill/>
          <a:ln w="9525">
            <a:noFill/>
            <a:miter lim="800000"/>
            <a:headEnd/>
            <a:tailEnd/>
          </a:ln>
        </p:spPr>
      </p:pic>
      <p:sp>
        <p:nvSpPr>
          <p:cNvPr id="24581"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4583"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r>
              <a:rPr lang="es-ES" sz="4000" b="1" smtClean="0">
                <a:solidFill>
                  <a:schemeClr val="bg1"/>
                </a:solidFill>
              </a:rPr>
              <a:t>MISIÓN Y VISIÓN </a:t>
            </a:r>
            <a:br>
              <a:rPr lang="es-ES" sz="4000" b="1" smtClean="0">
                <a:solidFill>
                  <a:schemeClr val="bg1"/>
                </a:solidFill>
              </a:rPr>
            </a:br>
            <a:r>
              <a:rPr lang="es-ES" sz="4000" b="1" smtClean="0">
                <a:solidFill>
                  <a:schemeClr val="bg1"/>
                </a:solidFill>
              </a:rPr>
              <a:t>DE LA EMPRESA</a:t>
            </a:r>
          </a:p>
        </p:txBody>
      </p:sp>
      <p:sp>
        <p:nvSpPr>
          <p:cNvPr id="19458" name="Rectangle 3"/>
          <p:cNvSpPr>
            <a:spLocks noGrp="1"/>
          </p:cNvSpPr>
          <p:nvPr>
            <p:ph type="body" idx="1"/>
          </p:nvPr>
        </p:nvSpPr>
        <p:spPr/>
        <p:txBody>
          <a:bodyPr/>
          <a:lstStyle/>
          <a:p>
            <a:pPr>
              <a:lnSpc>
                <a:spcPct val="90000"/>
              </a:lnSpc>
              <a:defRPr/>
            </a:pPr>
            <a:r>
              <a:rPr lang="es-ES" u="sng" smtClean="0">
                <a:solidFill>
                  <a:schemeClr val="bg1"/>
                </a:solidFill>
                <a:effectLst>
                  <a:outerShdw blurRad="38100" dist="38100" dir="2700000" algn="tl">
                    <a:srgbClr val="C0C0C0"/>
                  </a:outerShdw>
                </a:effectLst>
              </a:rPr>
              <a:t>MISIÓN</a:t>
            </a:r>
            <a:r>
              <a:rPr lang="es-ES" smtClean="0">
                <a:solidFill>
                  <a:schemeClr val="bg1"/>
                </a:solidFill>
              </a:rPr>
              <a:t>: “Lucha contra el fraude y la falsificación documental.”</a:t>
            </a:r>
          </a:p>
          <a:p>
            <a:pPr>
              <a:lnSpc>
                <a:spcPct val="90000"/>
              </a:lnSpc>
              <a:defRPr/>
            </a:pPr>
            <a:endParaRPr lang="es-ES" smtClean="0">
              <a:solidFill>
                <a:schemeClr val="bg1"/>
              </a:solidFill>
            </a:endParaRPr>
          </a:p>
          <a:p>
            <a:pPr>
              <a:lnSpc>
                <a:spcPct val="90000"/>
              </a:lnSpc>
              <a:defRPr/>
            </a:pPr>
            <a:r>
              <a:rPr lang="es-ES" u="sng" smtClean="0">
                <a:solidFill>
                  <a:schemeClr val="bg1"/>
                </a:solidFill>
                <a:effectLst>
                  <a:outerShdw blurRad="38100" dist="38100" dir="2700000" algn="tl">
                    <a:srgbClr val="C0C0C0"/>
                  </a:outerShdw>
                </a:effectLst>
              </a:rPr>
              <a:t>VISIÓN</a:t>
            </a:r>
            <a:r>
              <a:rPr lang="es-ES" smtClean="0">
                <a:solidFill>
                  <a:schemeClr val="bg1"/>
                </a:solidFill>
              </a:rPr>
              <a:t>: “Ampliar las actividades hacia el análisis forense de fraude documental y  al análisis e implantación de sistemas de documentación digital que garantice la autenticidad, integridad, confidencialidad y conservación en el tiempo de documentos.”</a:t>
            </a:r>
          </a:p>
        </p:txBody>
      </p:sp>
      <p:pic>
        <p:nvPicPr>
          <p:cNvPr id="25603"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25604"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5605" name="Picture 5"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25607"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p:txBody>
          <a:bodyPr/>
          <a:lstStyle/>
          <a:p>
            <a:r>
              <a:rPr lang="es-ES" b="1" smtClean="0">
                <a:solidFill>
                  <a:schemeClr val="bg1"/>
                </a:solidFill>
              </a:rPr>
              <a:t>ELEMENTOS ESTRUCTURALES</a:t>
            </a:r>
          </a:p>
        </p:txBody>
      </p:sp>
      <p:pic>
        <p:nvPicPr>
          <p:cNvPr id="26626"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26627" name="Picture 5" descr="Boton_anterior">
            <a:hlinkClick r:id="" action="ppaction://hlinkshowjump?jump=firstslide" highlightClick="1"/>
          </p:cNvPr>
          <p:cNvPicPr>
            <a:picLocks noChangeAspect="1" noChangeArrowheads="1"/>
          </p:cNvPicPr>
          <p:nvPr/>
        </p:nvPicPr>
        <p:blipFill>
          <a:blip r:embed="rId3"/>
          <a:srcRect/>
          <a:stretch>
            <a:fillRect/>
          </a:stretch>
        </p:blipFill>
        <p:spPr bwMode="auto">
          <a:xfrm>
            <a:off x="8280400" y="5994400"/>
            <a:ext cx="863600" cy="863600"/>
          </a:xfrm>
          <a:prstGeom prst="rect">
            <a:avLst/>
          </a:prstGeom>
          <a:noFill/>
          <a:ln w="9525">
            <a:noFill/>
            <a:miter lim="800000"/>
            <a:headEnd/>
            <a:tailEnd/>
          </a:ln>
        </p:spPr>
      </p:pic>
      <p:sp>
        <p:nvSpPr>
          <p:cNvPr id="26628" name="Text Box 10"/>
          <p:cNvSpPr txBox="1">
            <a:spLocks noChangeArrowheads="1"/>
          </p:cNvSpPr>
          <p:nvPr/>
        </p:nvSpPr>
        <p:spPr bwMode="auto">
          <a:xfrm>
            <a:off x="250825" y="1773238"/>
            <a:ext cx="8642350" cy="3568700"/>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s-ES" sz="3600" b="1">
                <a:solidFill>
                  <a:schemeClr val="bg1"/>
                </a:solidFill>
                <a:latin typeface="Calibri" pitchFamily="34" charset="0"/>
              </a:rPr>
              <a:t> </a:t>
            </a:r>
            <a:r>
              <a:rPr lang="es-ES" sz="3200" b="1">
                <a:solidFill>
                  <a:schemeClr val="bg1"/>
                </a:solidFill>
                <a:latin typeface="Calibri" pitchFamily="34" charset="0"/>
                <a:hlinkClick r:id="rId5" action="ppaction://hlinksldjump"/>
              </a:rPr>
              <a:t>DESCRIPCIÓN DE PUESTOS DE TRABAJO</a:t>
            </a:r>
            <a:endParaRPr lang="es-ES" sz="3200" b="1">
              <a:solidFill>
                <a:schemeClr val="bg1"/>
              </a:solidFill>
              <a:latin typeface="Calibri" pitchFamily="34" charset="0"/>
            </a:endParaRPr>
          </a:p>
          <a:p>
            <a:pPr>
              <a:spcBef>
                <a:spcPct val="50000"/>
              </a:spcBef>
              <a:buFont typeface="Wingdings" pitchFamily="2" charset="2"/>
              <a:buBlip>
                <a:blip r:embed="rId4"/>
              </a:buBlip>
            </a:pPr>
            <a:r>
              <a:rPr lang="es-ES" sz="3200" b="1">
                <a:solidFill>
                  <a:schemeClr val="bg1"/>
                </a:solidFill>
                <a:latin typeface="Calibri" pitchFamily="34" charset="0"/>
              </a:rPr>
              <a:t> </a:t>
            </a:r>
            <a:r>
              <a:rPr lang="es-ES" sz="3200" b="1">
                <a:solidFill>
                  <a:schemeClr val="bg1"/>
                </a:solidFill>
                <a:latin typeface="Calibri" pitchFamily="34" charset="0"/>
                <a:hlinkClick r:id="rId6" action="ppaction://hlinksldjump"/>
              </a:rPr>
              <a:t>ORGANIGRAMA</a:t>
            </a:r>
            <a:endParaRPr lang="es-ES" sz="3200" b="1">
              <a:solidFill>
                <a:schemeClr val="bg1"/>
              </a:solidFill>
              <a:latin typeface="Calibri" pitchFamily="34" charset="0"/>
            </a:endParaRPr>
          </a:p>
          <a:p>
            <a:pPr>
              <a:spcBef>
                <a:spcPct val="50000"/>
              </a:spcBef>
              <a:buFont typeface="Wingdings" pitchFamily="2" charset="2"/>
              <a:buBlip>
                <a:blip r:embed="rId4"/>
              </a:buBlip>
            </a:pPr>
            <a:r>
              <a:rPr lang="es-ES" sz="3200" b="1">
                <a:solidFill>
                  <a:schemeClr val="bg1"/>
                </a:solidFill>
                <a:latin typeface="Calibri" pitchFamily="34" charset="0"/>
              </a:rPr>
              <a:t> </a:t>
            </a:r>
            <a:r>
              <a:rPr lang="es-ES" sz="3200" b="1">
                <a:solidFill>
                  <a:schemeClr val="bg1"/>
                </a:solidFill>
                <a:latin typeface="Calibri" pitchFamily="34" charset="0"/>
                <a:hlinkClick r:id="rId7" action="ppaction://hlinksldjump"/>
              </a:rPr>
              <a:t>MAPA DE PROCESOS</a:t>
            </a:r>
            <a:endParaRPr lang="es-ES" sz="3200" b="1">
              <a:solidFill>
                <a:schemeClr val="bg1"/>
              </a:solidFill>
              <a:latin typeface="Calibri" pitchFamily="34" charset="0"/>
            </a:endParaRPr>
          </a:p>
          <a:p>
            <a:pPr>
              <a:spcBef>
                <a:spcPct val="50000"/>
              </a:spcBef>
              <a:buFont typeface="Wingdings" pitchFamily="2" charset="2"/>
              <a:buBlip>
                <a:blip r:embed="rId4"/>
              </a:buBlip>
            </a:pPr>
            <a:r>
              <a:rPr lang="es-ES" sz="3200" b="1">
                <a:solidFill>
                  <a:schemeClr val="bg1"/>
                </a:solidFill>
                <a:latin typeface="Calibri" pitchFamily="34" charset="0"/>
              </a:rPr>
              <a:t> </a:t>
            </a:r>
            <a:r>
              <a:rPr lang="es-ES" sz="3200" b="1">
                <a:solidFill>
                  <a:schemeClr val="bg1"/>
                </a:solidFill>
                <a:latin typeface="Calibri" pitchFamily="34" charset="0"/>
                <a:hlinkClick r:id="rId8" action="ppaction://hlinksldjump"/>
              </a:rPr>
              <a:t>ANÁLISIS DE LA ESTRUCTURA FORMAL</a:t>
            </a:r>
            <a:endParaRPr lang="es-ES" sz="3200" b="1">
              <a:solidFill>
                <a:schemeClr val="bg1"/>
              </a:solidFill>
              <a:latin typeface="Calibri" pitchFamily="34" charset="0"/>
            </a:endParaRPr>
          </a:p>
          <a:p>
            <a:pPr>
              <a:spcBef>
                <a:spcPct val="50000"/>
              </a:spcBef>
              <a:buFont typeface="Wingdings" pitchFamily="2" charset="2"/>
              <a:buBlip>
                <a:blip r:embed="rId4"/>
              </a:buBlip>
            </a:pPr>
            <a:r>
              <a:rPr lang="es-ES" sz="3200" b="1">
                <a:solidFill>
                  <a:schemeClr val="bg1"/>
                </a:solidFill>
                <a:latin typeface="Calibri" pitchFamily="34" charset="0"/>
              </a:rPr>
              <a:t> </a:t>
            </a:r>
            <a:r>
              <a:rPr lang="es-ES" sz="3200" b="1">
                <a:solidFill>
                  <a:schemeClr val="bg1"/>
                </a:solidFill>
                <a:latin typeface="Calibri" pitchFamily="34" charset="0"/>
                <a:hlinkClick r:id="rId9" action="ppaction://hlinksldjump"/>
              </a:rPr>
              <a:t>OUTSOURCING</a:t>
            </a:r>
            <a:endParaRPr lang="es-ES" sz="3200" b="1">
              <a:solidFill>
                <a:schemeClr val="bg1"/>
              </a:solidFill>
              <a:latin typeface="Calibri" pitchFamily="34" charset="0"/>
            </a:endParaRPr>
          </a:p>
        </p:txBody>
      </p:sp>
      <p:sp>
        <p:nvSpPr>
          <p:cNvPr id="26629" name="Text Box 11"/>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6631" name="Picture 7" descr="pastilla_logo"/>
          <p:cNvPicPr>
            <a:picLocks noChangeAspect="1" noChangeArrowheads="1"/>
          </p:cNvPicPr>
          <p:nvPr/>
        </p:nvPicPr>
        <p:blipFill>
          <a:blip r:embed="rId4"/>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p:txBody>
          <a:bodyPr/>
          <a:lstStyle/>
          <a:p>
            <a:r>
              <a:rPr lang="es-ES" sz="3200" b="1" u="sng" smtClean="0">
                <a:solidFill>
                  <a:schemeClr val="bg1"/>
                </a:solidFill>
              </a:rPr>
              <a:t>DESCRIPCIÓN DE PUESTOS </a:t>
            </a:r>
            <a:br>
              <a:rPr lang="es-ES" sz="3200" b="1" u="sng" smtClean="0">
                <a:solidFill>
                  <a:schemeClr val="bg1"/>
                </a:solidFill>
              </a:rPr>
            </a:br>
            <a:r>
              <a:rPr lang="es-ES" sz="3200" b="1" u="sng" smtClean="0">
                <a:solidFill>
                  <a:schemeClr val="bg1"/>
                </a:solidFill>
              </a:rPr>
              <a:t>DE TRABAJO</a:t>
            </a:r>
          </a:p>
        </p:txBody>
      </p:sp>
      <p:graphicFrame>
        <p:nvGraphicFramePr>
          <p:cNvPr id="62485" name="Diagram 21"/>
          <p:cNvGraphicFramePr>
            <a:graphicFrameLocks/>
          </p:cNvGraphicFramePr>
          <p:nvPr>
            <p:ph type="dgm" idx="1"/>
          </p:nvPr>
        </p:nvGraphicFramePr>
        <p:xfrm>
          <a:off x="431800" y="1585913"/>
          <a:ext cx="8208963" cy="4464050"/>
        </p:xfrm>
        <a:graphic>
          <a:graphicData uri="http://schemas.openxmlformats.org/drawingml/2006/compatibility">
            <com:legacyDrawing xmlns:com="http://schemas.openxmlformats.org/drawingml/2006/compatibility" spid="_x0000_s62485"/>
          </a:graphicData>
        </a:graphic>
      </p:graphicFrame>
      <p:pic>
        <p:nvPicPr>
          <p:cNvPr id="62497" name="Picture 4" descr="Home Button">
            <a:hlinkClick r:id="" action="ppaction://hlinkshowjump?jump=firstslide" highlightClick="1"/>
          </p:cNvPr>
          <p:cNvPicPr>
            <a:picLocks noChangeAspect="1" noChangeArrowheads="1"/>
          </p:cNvPicPr>
          <p:nvPr/>
        </p:nvPicPr>
        <p:blipFill>
          <a:blip r:embed="rId3"/>
          <a:srcRect/>
          <a:stretch>
            <a:fillRect/>
          </a:stretch>
        </p:blipFill>
        <p:spPr bwMode="auto">
          <a:xfrm>
            <a:off x="0" y="5849938"/>
            <a:ext cx="1008063" cy="1008062"/>
          </a:xfrm>
          <a:prstGeom prst="rect">
            <a:avLst/>
          </a:prstGeom>
          <a:noFill/>
          <a:ln w="9525">
            <a:noFill/>
            <a:miter lim="800000"/>
            <a:headEnd/>
            <a:tailEnd/>
          </a:ln>
        </p:spPr>
      </p:pic>
      <p:sp>
        <p:nvSpPr>
          <p:cNvPr id="62498"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62499"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pic>
        <p:nvPicPr>
          <p:cNvPr id="62500" name="Picture 36"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p:txBody>
          <a:bodyPr/>
          <a:lstStyle/>
          <a:p>
            <a:r>
              <a:rPr lang="es-ES" sz="2800" b="1" u="sng" smtClean="0">
                <a:solidFill>
                  <a:schemeClr val="bg1"/>
                </a:solidFill>
              </a:rPr>
              <a:t>DESCRIPCIÓN DE PUESTOS DE TRABAJO</a:t>
            </a:r>
            <a:br>
              <a:rPr lang="es-ES" sz="2800" b="1" u="sng" smtClean="0">
                <a:solidFill>
                  <a:schemeClr val="bg1"/>
                </a:solidFill>
              </a:rPr>
            </a:br>
            <a:r>
              <a:rPr lang="es-ES" sz="4000" b="1" smtClean="0">
                <a:solidFill>
                  <a:schemeClr val="bg1"/>
                </a:solidFill>
              </a:rPr>
              <a:t>DIRECTOR GERENTE</a:t>
            </a:r>
            <a:endParaRPr lang="es-ES" sz="2800" b="1" smtClean="0">
              <a:solidFill>
                <a:schemeClr val="bg1"/>
              </a:solidFill>
            </a:endParaRPr>
          </a:p>
        </p:txBody>
      </p:sp>
      <p:sp>
        <p:nvSpPr>
          <p:cNvPr id="27650" name="Rectangle 3"/>
          <p:cNvSpPr>
            <a:spLocks noGrp="1"/>
          </p:cNvSpPr>
          <p:nvPr>
            <p:ph type="body" idx="1"/>
          </p:nvPr>
        </p:nvSpPr>
        <p:spPr/>
        <p:txBody>
          <a:bodyPr/>
          <a:lstStyle/>
          <a:p>
            <a:endParaRPr lang="es-ES" sz="1600" smtClean="0">
              <a:solidFill>
                <a:schemeClr val="bg1"/>
              </a:solidFill>
            </a:endParaRPr>
          </a:p>
          <a:p>
            <a:endParaRPr lang="es-ES" sz="1600" smtClean="0">
              <a:solidFill>
                <a:schemeClr val="bg1"/>
              </a:solidFill>
            </a:endParaRPr>
          </a:p>
          <a:p>
            <a:r>
              <a:rPr lang="es-ES" sz="1600" smtClean="0">
                <a:solidFill>
                  <a:schemeClr val="bg1"/>
                </a:solidFill>
              </a:rPr>
              <a:t>Puesto: Director Gerente.</a:t>
            </a:r>
          </a:p>
          <a:p>
            <a:r>
              <a:rPr lang="es-ES" sz="1600" smtClean="0">
                <a:solidFill>
                  <a:schemeClr val="bg1"/>
                </a:solidFill>
              </a:rPr>
              <a:t>Responde ante: Consejo de Administración y presidente ejecutivo.</a:t>
            </a:r>
          </a:p>
          <a:p>
            <a:r>
              <a:rPr lang="es-ES" sz="1600" smtClean="0">
                <a:solidFill>
                  <a:schemeClr val="bg1"/>
                </a:solidFill>
              </a:rPr>
              <a:t>Autoridad jerárquica sobre: Jefe de producción de planta y comerciales.</a:t>
            </a:r>
          </a:p>
          <a:p>
            <a:r>
              <a:rPr lang="es-ES" sz="1600" smtClean="0">
                <a:solidFill>
                  <a:schemeClr val="bg1"/>
                </a:solidFill>
              </a:rPr>
              <a:t>Funciones específicas: Ejecución de los acuerdos del consejo de administración y del presidente ejecutivo, dirección y supervisión de trabajos, elaboración de informes y estudios y, como apoderado, firmar contratos con clientes, proveedores, personal y relaciones con organismos públicos, etc. </a:t>
            </a:r>
          </a:p>
          <a:p>
            <a:r>
              <a:rPr lang="es-ES" sz="1600" smtClean="0">
                <a:solidFill>
                  <a:schemeClr val="bg1"/>
                </a:solidFill>
              </a:rPr>
              <a:t>Cualificación: Amplia experiencia y titulación superior.</a:t>
            </a:r>
          </a:p>
          <a:p>
            <a:r>
              <a:rPr lang="es-ES" sz="1600" smtClean="0">
                <a:solidFill>
                  <a:schemeClr val="bg1"/>
                </a:solidFill>
              </a:rPr>
              <a:t>Característica fundamental: Dado que los productos son documentos de seguridad muy especializados y dirigidos al sistema financiero, requiere una gran experiencia y conocimiento del mercado, clientes y productos.</a:t>
            </a:r>
          </a:p>
          <a:p>
            <a:r>
              <a:rPr lang="es-ES" sz="1600" smtClean="0">
                <a:solidFill>
                  <a:schemeClr val="bg1"/>
                </a:solidFill>
              </a:rPr>
              <a:t>Colaboración con: Presidente ejecutivo, jefes de planta y equipo comercial.</a:t>
            </a:r>
          </a:p>
          <a:p>
            <a:endParaRPr lang="es-ES" sz="1600" smtClean="0">
              <a:solidFill>
                <a:schemeClr val="bg1"/>
              </a:solidFill>
            </a:endParaRPr>
          </a:p>
        </p:txBody>
      </p:sp>
      <p:pic>
        <p:nvPicPr>
          <p:cNvPr id="27651"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27652" name="Picture 5"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sp>
        <p:nvSpPr>
          <p:cNvPr id="27653"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7655"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p:txBody>
          <a:bodyPr/>
          <a:lstStyle/>
          <a:p>
            <a:r>
              <a:rPr lang="es-ES" sz="2800" b="1" u="sng" smtClean="0">
                <a:solidFill>
                  <a:schemeClr val="bg1"/>
                </a:solidFill>
              </a:rPr>
              <a:t>DESCRIPCIÓN DE PUESTOS DE TRABAJO</a:t>
            </a:r>
            <a:br>
              <a:rPr lang="es-ES" sz="2800" b="1" u="sng" smtClean="0">
                <a:solidFill>
                  <a:schemeClr val="bg1"/>
                </a:solidFill>
              </a:rPr>
            </a:br>
            <a:r>
              <a:rPr lang="es-ES" sz="4000" b="1" smtClean="0">
                <a:solidFill>
                  <a:schemeClr val="bg1"/>
                </a:solidFill>
              </a:rPr>
              <a:t>JEFE DE PRODUCCIÓN DE PLANTA</a:t>
            </a:r>
          </a:p>
        </p:txBody>
      </p:sp>
      <p:sp>
        <p:nvSpPr>
          <p:cNvPr id="28674" name="Rectangle 3"/>
          <p:cNvSpPr>
            <a:spLocks noGrp="1"/>
          </p:cNvSpPr>
          <p:nvPr>
            <p:ph type="body" idx="1"/>
          </p:nvPr>
        </p:nvSpPr>
        <p:spPr/>
        <p:txBody>
          <a:bodyPr/>
          <a:lstStyle/>
          <a:p>
            <a:endParaRPr lang="es-ES" sz="1600" smtClean="0">
              <a:solidFill>
                <a:schemeClr val="bg1"/>
              </a:solidFill>
            </a:endParaRPr>
          </a:p>
          <a:p>
            <a:endParaRPr lang="es-ES" sz="1600" smtClean="0">
              <a:solidFill>
                <a:schemeClr val="bg1"/>
              </a:solidFill>
            </a:endParaRPr>
          </a:p>
          <a:p>
            <a:r>
              <a:rPr lang="es-ES" sz="1600" smtClean="0">
                <a:solidFill>
                  <a:schemeClr val="bg1"/>
                </a:solidFill>
              </a:rPr>
              <a:t>Puesto: Jefe de producción de planta</a:t>
            </a:r>
          </a:p>
          <a:p>
            <a:r>
              <a:rPr lang="es-ES" sz="1600" smtClean="0">
                <a:solidFill>
                  <a:schemeClr val="bg1"/>
                </a:solidFill>
              </a:rPr>
              <a:t>Responde ante: Director gerente</a:t>
            </a:r>
          </a:p>
          <a:p>
            <a:r>
              <a:rPr lang="es-ES" sz="1600" smtClean="0">
                <a:solidFill>
                  <a:schemeClr val="bg1"/>
                </a:solidFill>
              </a:rPr>
              <a:t>Autoridad jerárquica sobre: El resto de personal de la planta (maquinistas, analistas, operadores…)</a:t>
            </a:r>
          </a:p>
          <a:p>
            <a:r>
              <a:rPr lang="es-ES" sz="1600" smtClean="0">
                <a:solidFill>
                  <a:schemeClr val="bg1"/>
                </a:solidFill>
              </a:rPr>
              <a:t>Funciones específicas:  Planificación de la producción, implantación y aseguramiento de las normas de seguridad y calidad, control de inventario y compras, control de costes y productividad, control de mantenimientos y elaboración de informes de gestión.</a:t>
            </a:r>
          </a:p>
          <a:p>
            <a:r>
              <a:rPr lang="es-ES" sz="1600" smtClean="0">
                <a:solidFill>
                  <a:schemeClr val="bg1"/>
                </a:solidFill>
              </a:rPr>
              <a:t>Cualificación: Amplia experiencia y conocimiento de los productos.</a:t>
            </a:r>
          </a:p>
          <a:p>
            <a:r>
              <a:rPr lang="es-ES" sz="1600" smtClean="0">
                <a:solidFill>
                  <a:schemeClr val="bg1"/>
                </a:solidFill>
              </a:rPr>
              <a:t>Característica fundamental: Es el responsable de la totalidad de las operaciones de la planta.</a:t>
            </a:r>
          </a:p>
          <a:p>
            <a:r>
              <a:rPr lang="es-ES" sz="1600" smtClean="0">
                <a:solidFill>
                  <a:schemeClr val="bg1"/>
                </a:solidFill>
              </a:rPr>
              <a:t>Colaboración con: Director gerente y personal de control de calidad y producción.</a:t>
            </a:r>
          </a:p>
          <a:p>
            <a:endParaRPr lang="es-ES" smtClean="0"/>
          </a:p>
        </p:txBody>
      </p:sp>
      <p:sp>
        <p:nvSpPr>
          <p:cNvPr id="28675" name="Text Box 4"/>
          <p:cNvSpPr txBox="1">
            <a:spLocks noChangeArrowheads="1"/>
          </p:cNvSpPr>
          <p:nvPr/>
        </p:nvSpPr>
        <p:spPr bwMode="auto">
          <a:xfrm>
            <a:off x="1331913" y="64531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8676"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28678"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28680"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p:txBody>
          <a:bodyPr/>
          <a:lstStyle/>
          <a:p>
            <a:r>
              <a:rPr lang="es-ES" sz="2800" b="1" u="sng" smtClean="0">
                <a:solidFill>
                  <a:schemeClr val="bg1"/>
                </a:solidFill>
              </a:rPr>
              <a:t>DESCRIPCIÓN DE PUESTOS DE TRABAJO</a:t>
            </a:r>
            <a:br>
              <a:rPr lang="es-ES" sz="2800" b="1" u="sng" smtClean="0">
                <a:solidFill>
                  <a:schemeClr val="bg1"/>
                </a:solidFill>
              </a:rPr>
            </a:br>
            <a:r>
              <a:rPr lang="es-ES" sz="4000" b="1" smtClean="0">
                <a:solidFill>
                  <a:schemeClr val="bg1"/>
                </a:solidFill>
              </a:rPr>
              <a:t>MAQUINISTA DE OFFSET</a:t>
            </a:r>
          </a:p>
        </p:txBody>
      </p:sp>
      <p:sp>
        <p:nvSpPr>
          <p:cNvPr id="29698" name="Rectangle 3"/>
          <p:cNvSpPr>
            <a:spLocks noGrp="1"/>
          </p:cNvSpPr>
          <p:nvPr>
            <p:ph type="body" idx="1"/>
          </p:nvPr>
        </p:nvSpPr>
        <p:spPr/>
        <p:txBody>
          <a:bodyPr/>
          <a:lstStyle/>
          <a:p>
            <a:endParaRPr lang="es-ES" sz="1600" smtClean="0">
              <a:solidFill>
                <a:schemeClr val="bg1"/>
              </a:solidFill>
            </a:endParaRPr>
          </a:p>
          <a:p>
            <a:endParaRPr lang="es-ES" sz="1600" smtClean="0">
              <a:solidFill>
                <a:schemeClr val="bg1"/>
              </a:solidFill>
            </a:endParaRPr>
          </a:p>
          <a:p>
            <a:r>
              <a:rPr lang="es-ES" sz="1600" smtClean="0">
                <a:solidFill>
                  <a:schemeClr val="bg1"/>
                </a:solidFill>
              </a:rPr>
              <a:t>Puesto: Maquinista Offset.</a:t>
            </a:r>
          </a:p>
          <a:p>
            <a:r>
              <a:rPr lang="es-ES" sz="1600" smtClean="0">
                <a:solidFill>
                  <a:schemeClr val="bg1"/>
                </a:solidFill>
              </a:rPr>
              <a:t>Responde ante: Jefe de planta.</a:t>
            </a:r>
          </a:p>
          <a:p>
            <a:r>
              <a:rPr lang="es-ES" sz="1600" smtClean="0">
                <a:solidFill>
                  <a:schemeClr val="bg1"/>
                </a:solidFill>
              </a:rPr>
              <a:t>Autoridad jerárquica sobre: Nadie.</a:t>
            </a:r>
          </a:p>
          <a:p>
            <a:r>
              <a:rPr lang="es-ES" sz="1600" smtClean="0">
                <a:solidFill>
                  <a:schemeClr val="bg1"/>
                </a:solidFill>
              </a:rPr>
              <a:t>Funciones específicas: Impresión de documentos con tintas tradicionales y de seguridad en Offset seco y húmedo.</a:t>
            </a:r>
          </a:p>
          <a:p>
            <a:r>
              <a:rPr lang="es-ES" sz="1600" smtClean="0">
                <a:solidFill>
                  <a:schemeClr val="bg1"/>
                </a:solidFill>
              </a:rPr>
              <a:t>Cualificación: Experiencia, preferible técnico especialista titulado.</a:t>
            </a:r>
          </a:p>
          <a:p>
            <a:r>
              <a:rPr lang="es-ES" sz="1600" smtClean="0">
                <a:solidFill>
                  <a:schemeClr val="bg1"/>
                </a:solidFill>
              </a:rPr>
              <a:t>Característica fundamental: Su trabajo abarca desde la colocación de planchas en los diferentes cuerpos de impresión la alimentación de papel, carga de tinteros, ajuste de registro de impresión y control de calidad del producto impreso.</a:t>
            </a:r>
          </a:p>
          <a:p>
            <a:r>
              <a:rPr lang="es-ES" sz="1600" smtClean="0">
                <a:solidFill>
                  <a:schemeClr val="bg1"/>
                </a:solidFill>
              </a:rPr>
              <a:t>Colaboración con: Jefe de taller, responsable de producción (jefe de planta).</a:t>
            </a:r>
          </a:p>
          <a:p>
            <a:endParaRPr lang="es-ES" smtClean="0"/>
          </a:p>
        </p:txBody>
      </p:sp>
      <p:sp>
        <p:nvSpPr>
          <p:cNvPr id="29699"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9700"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29702"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29704"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p:txBody>
          <a:bodyPr/>
          <a:lstStyle/>
          <a:p>
            <a:r>
              <a:rPr lang="es-ES" sz="2800" b="1" u="sng" smtClean="0">
                <a:solidFill>
                  <a:schemeClr val="bg1"/>
                </a:solidFill>
              </a:rPr>
              <a:t>DESCRIPCIÓN DE PUESTOS DE TRABAJO</a:t>
            </a:r>
            <a:br>
              <a:rPr lang="es-ES" sz="2800" b="1" u="sng" smtClean="0">
                <a:solidFill>
                  <a:schemeClr val="bg1"/>
                </a:solidFill>
              </a:rPr>
            </a:br>
            <a:r>
              <a:rPr lang="es-ES" sz="4000" b="1" smtClean="0">
                <a:solidFill>
                  <a:schemeClr val="bg1"/>
                </a:solidFill>
              </a:rPr>
              <a:t>ANALISTA PROGRAMADOR</a:t>
            </a:r>
          </a:p>
        </p:txBody>
      </p:sp>
      <p:sp>
        <p:nvSpPr>
          <p:cNvPr id="30722" name="Rectangle 3"/>
          <p:cNvSpPr>
            <a:spLocks noGrp="1"/>
          </p:cNvSpPr>
          <p:nvPr>
            <p:ph type="body" idx="1"/>
          </p:nvPr>
        </p:nvSpPr>
        <p:spPr/>
        <p:txBody>
          <a:bodyPr/>
          <a:lstStyle/>
          <a:p>
            <a:endParaRPr lang="es-ES" sz="1600" smtClean="0">
              <a:solidFill>
                <a:schemeClr val="bg1"/>
              </a:solidFill>
            </a:endParaRPr>
          </a:p>
          <a:p>
            <a:endParaRPr lang="es-ES" sz="1600" smtClean="0">
              <a:solidFill>
                <a:schemeClr val="bg1"/>
              </a:solidFill>
            </a:endParaRPr>
          </a:p>
          <a:p>
            <a:r>
              <a:rPr lang="es-ES" sz="1600" smtClean="0">
                <a:solidFill>
                  <a:schemeClr val="bg1"/>
                </a:solidFill>
              </a:rPr>
              <a:t>Puesto: Analista programador.</a:t>
            </a:r>
          </a:p>
          <a:p>
            <a:r>
              <a:rPr lang="es-ES" sz="1600" smtClean="0">
                <a:solidFill>
                  <a:schemeClr val="bg1"/>
                </a:solidFill>
              </a:rPr>
              <a:t>Responde ante: Jefe de planta y jefe de desarrollo de grupo de empresas.</a:t>
            </a:r>
          </a:p>
          <a:p>
            <a:r>
              <a:rPr lang="es-ES" sz="1600" smtClean="0">
                <a:solidFill>
                  <a:schemeClr val="bg1"/>
                </a:solidFill>
              </a:rPr>
              <a:t>Autoridad jerárquica sobre: Programadores.</a:t>
            </a:r>
          </a:p>
          <a:p>
            <a:r>
              <a:rPr lang="es-ES" sz="1600" smtClean="0">
                <a:solidFill>
                  <a:schemeClr val="bg1"/>
                </a:solidFill>
              </a:rPr>
              <a:t>Función específica: Planificación y diseño y programación de aplicaciones informáticas.</a:t>
            </a:r>
          </a:p>
          <a:p>
            <a:r>
              <a:rPr lang="es-ES" sz="1600" smtClean="0">
                <a:solidFill>
                  <a:schemeClr val="bg1"/>
                </a:solidFill>
              </a:rPr>
              <a:t>Cualificación: Titulado medio o técnico especialista de grado superior.</a:t>
            </a:r>
          </a:p>
          <a:p>
            <a:pPr>
              <a:lnSpc>
                <a:spcPct val="90000"/>
              </a:lnSpc>
            </a:pPr>
            <a:r>
              <a:rPr lang="es-ES" sz="1600" smtClean="0">
                <a:solidFill>
                  <a:schemeClr val="bg1"/>
                </a:solidFill>
              </a:rPr>
              <a:t>Característica fundamental: El Analista Programador es la persona que realiza las funciones de un analista técnico y de un programador; es decir, parte de una información previa recibida del analista funcional, en función de la cual desarrolla las aplicaciones y organiza los datos</a:t>
            </a:r>
            <a:endParaRPr lang="es-ES" smtClean="0">
              <a:solidFill>
                <a:schemeClr val="bg1"/>
              </a:solidFill>
            </a:endParaRPr>
          </a:p>
          <a:p>
            <a:r>
              <a:rPr lang="es-ES" sz="1600" smtClean="0">
                <a:solidFill>
                  <a:schemeClr val="bg1"/>
                </a:solidFill>
              </a:rPr>
              <a:t>Colaboración con: Jefe de planta y programadores.</a:t>
            </a:r>
          </a:p>
          <a:p>
            <a:endParaRPr lang="es-ES" smtClean="0"/>
          </a:p>
        </p:txBody>
      </p:sp>
      <p:sp>
        <p:nvSpPr>
          <p:cNvPr id="30723"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0724"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30726"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30728"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p:txBody>
          <a:bodyPr/>
          <a:lstStyle/>
          <a:p>
            <a:r>
              <a:rPr lang="es-ES" sz="2800" b="1" u="sng" smtClean="0">
                <a:solidFill>
                  <a:schemeClr val="bg1"/>
                </a:solidFill>
              </a:rPr>
              <a:t>DESCRIPCIÓN DE PUESTOS DE TRABAJO</a:t>
            </a:r>
            <a:br>
              <a:rPr lang="es-ES" sz="2800" b="1" u="sng" smtClean="0">
                <a:solidFill>
                  <a:schemeClr val="bg1"/>
                </a:solidFill>
              </a:rPr>
            </a:br>
            <a:r>
              <a:rPr lang="es-ES" sz="4000" b="1" smtClean="0">
                <a:solidFill>
                  <a:schemeClr val="bg1"/>
                </a:solidFill>
              </a:rPr>
              <a:t>PROGRAMADORES</a:t>
            </a:r>
          </a:p>
        </p:txBody>
      </p:sp>
      <p:sp>
        <p:nvSpPr>
          <p:cNvPr id="31746" name="Rectangle 3"/>
          <p:cNvSpPr>
            <a:spLocks noGrp="1"/>
          </p:cNvSpPr>
          <p:nvPr>
            <p:ph type="body" idx="1"/>
          </p:nvPr>
        </p:nvSpPr>
        <p:spPr/>
        <p:txBody>
          <a:bodyPr/>
          <a:lstStyle/>
          <a:p>
            <a:pPr>
              <a:buFont typeface="Arial" charset="0"/>
              <a:buNone/>
            </a:pPr>
            <a:endParaRPr lang="es-ES" sz="1600" smtClean="0">
              <a:solidFill>
                <a:schemeClr val="bg1"/>
              </a:solidFill>
            </a:endParaRPr>
          </a:p>
          <a:p>
            <a:pPr>
              <a:buFont typeface="Arial" charset="0"/>
              <a:buNone/>
            </a:pPr>
            <a:endParaRPr lang="es-ES" sz="1600" smtClean="0">
              <a:solidFill>
                <a:schemeClr val="bg1"/>
              </a:solidFill>
            </a:endParaRPr>
          </a:p>
          <a:p>
            <a:pPr>
              <a:buFontTx/>
              <a:buChar char="•"/>
            </a:pPr>
            <a:r>
              <a:rPr lang="es-ES" sz="1600" smtClean="0">
                <a:solidFill>
                  <a:schemeClr val="bg1"/>
                </a:solidFill>
              </a:rPr>
              <a:t>Puesto: Programadores</a:t>
            </a:r>
          </a:p>
          <a:p>
            <a:r>
              <a:rPr lang="es-ES" sz="1600" smtClean="0">
                <a:solidFill>
                  <a:schemeClr val="bg1"/>
                </a:solidFill>
              </a:rPr>
              <a:t>Responde ante: Analista programador. (Jefe de proyecto).</a:t>
            </a:r>
          </a:p>
          <a:p>
            <a:r>
              <a:rPr lang="es-ES" sz="1600" smtClean="0">
                <a:solidFill>
                  <a:schemeClr val="bg1"/>
                </a:solidFill>
              </a:rPr>
              <a:t>Autoridad jerárquica sobre: Nadie</a:t>
            </a:r>
          </a:p>
          <a:p>
            <a:r>
              <a:rPr lang="es-ES" sz="1600" smtClean="0">
                <a:solidFill>
                  <a:schemeClr val="bg1"/>
                </a:solidFill>
              </a:rPr>
              <a:t>Funciones específicas: Programar aplicaciones diseñadas por los analistas.</a:t>
            </a:r>
          </a:p>
          <a:p>
            <a:r>
              <a:rPr lang="es-ES" sz="1600" smtClean="0">
                <a:solidFill>
                  <a:schemeClr val="bg1"/>
                </a:solidFill>
              </a:rPr>
              <a:t>Cualificación: Técnico en aplicaciones informáticas.</a:t>
            </a:r>
          </a:p>
          <a:p>
            <a:r>
              <a:rPr lang="es-ES" sz="1600" smtClean="0">
                <a:solidFill>
                  <a:schemeClr val="bg1"/>
                </a:solidFill>
              </a:rPr>
              <a:t>Característica fundamental: Las aplicaciones informáticas que se hacen en empresas generalmente son de consumo propio, son aplicaciones para ejecutar aquellos trabajos que lo requieren generalmente porque incorporan en los documentos numeraciones, dígitos de control, caracteres magnéticos, códigos de barras, bandas magnéticas o imágenes y datos variables, etc. </a:t>
            </a:r>
          </a:p>
          <a:p>
            <a:r>
              <a:rPr lang="es-ES" sz="1600" smtClean="0">
                <a:solidFill>
                  <a:schemeClr val="bg1"/>
                </a:solidFill>
              </a:rPr>
              <a:t>Colaboración con: Oficiales de manipulado.</a:t>
            </a:r>
          </a:p>
          <a:p>
            <a:endParaRPr lang="es-ES" smtClean="0"/>
          </a:p>
        </p:txBody>
      </p:sp>
      <p:sp>
        <p:nvSpPr>
          <p:cNvPr id="31747"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1748"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31750"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31752"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p:txBody>
          <a:bodyPr/>
          <a:lstStyle/>
          <a:p>
            <a:r>
              <a:rPr lang="es-ES" b="1" smtClean="0">
                <a:solidFill>
                  <a:schemeClr val="bg1"/>
                </a:solidFill>
                <a:effectLst>
                  <a:outerShdw blurRad="38100" dist="38100" dir="2700000" algn="tl">
                    <a:srgbClr val="C0C0C0"/>
                  </a:outerShdw>
                </a:effectLst>
              </a:rPr>
              <a:t>ÍNDICE TEMÁTICO</a:t>
            </a:r>
          </a:p>
        </p:txBody>
      </p:sp>
      <p:sp>
        <p:nvSpPr>
          <p:cNvPr id="14338" name="Rectangle 3"/>
          <p:cNvSpPr>
            <a:spLocks noGrp="1"/>
          </p:cNvSpPr>
          <p:nvPr>
            <p:ph type="body" idx="1"/>
          </p:nvPr>
        </p:nvSpPr>
        <p:spPr>
          <a:xfrm>
            <a:off x="468313" y="1412875"/>
            <a:ext cx="8229600" cy="4525963"/>
          </a:xfrm>
        </p:spPr>
        <p:txBody>
          <a:bodyPr/>
          <a:lstStyle/>
          <a:p>
            <a:pPr>
              <a:lnSpc>
                <a:spcPct val="80000"/>
              </a:lnSpc>
            </a:pPr>
            <a:r>
              <a:rPr lang="es-ES" sz="1800" smtClean="0">
                <a:solidFill>
                  <a:schemeClr val="bg1"/>
                </a:solidFill>
                <a:hlinkClick r:id="rId2" action="ppaction://hlinksldjump"/>
              </a:rPr>
              <a:t>INTRODUCCIÓN</a:t>
            </a:r>
            <a:endParaRPr lang="es-ES" sz="1800" smtClean="0">
              <a:solidFill>
                <a:schemeClr val="bg1"/>
              </a:solidFill>
            </a:endParaRPr>
          </a:p>
          <a:p>
            <a:pPr>
              <a:lnSpc>
                <a:spcPct val="80000"/>
              </a:lnSpc>
            </a:pPr>
            <a:r>
              <a:rPr lang="es-ES" sz="1800" smtClean="0">
                <a:solidFill>
                  <a:schemeClr val="bg1"/>
                </a:solidFill>
                <a:hlinkClick r:id="rId3" action="ppaction://hlinksldjump"/>
              </a:rPr>
              <a:t>ANÁLISIS DESCRIPTIVO</a:t>
            </a:r>
            <a:endParaRPr lang="es-ES" sz="1800" smtClean="0">
              <a:solidFill>
                <a:schemeClr val="bg1"/>
              </a:solidFill>
            </a:endParaRPr>
          </a:p>
          <a:p>
            <a:pPr>
              <a:lnSpc>
                <a:spcPct val="80000"/>
              </a:lnSpc>
              <a:buFont typeface="Arial" charset="0"/>
              <a:buNone/>
            </a:pPr>
            <a:r>
              <a:rPr lang="es-ES" sz="1800" smtClean="0">
                <a:solidFill>
                  <a:schemeClr val="bg1"/>
                </a:solidFill>
              </a:rPr>
              <a:t>		</a:t>
            </a:r>
            <a:r>
              <a:rPr lang="es-ES" sz="1400" smtClean="0">
                <a:solidFill>
                  <a:schemeClr val="bg1"/>
                </a:solidFill>
                <a:hlinkClick r:id="rId4" action="ppaction://hlinksldjump"/>
              </a:rPr>
              <a:t>HISTORIA</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5" action="ppaction://hlinksldjump"/>
              </a:rPr>
              <a:t>PRODUCTOS OFERTADOS</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6" action="ppaction://hlinksldjump"/>
              </a:rPr>
              <a:t>SERVICIOS OFERTADOS</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7" action="ppaction://hlinksldjump"/>
              </a:rPr>
              <a:t>MISIÓN Y VISIÓN DE LA EMPRESA</a:t>
            </a:r>
            <a:endParaRPr lang="es-ES" sz="1400" smtClean="0">
              <a:solidFill>
                <a:schemeClr val="bg1"/>
              </a:solidFill>
            </a:endParaRPr>
          </a:p>
          <a:p>
            <a:pPr>
              <a:lnSpc>
                <a:spcPct val="80000"/>
              </a:lnSpc>
            </a:pPr>
            <a:r>
              <a:rPr lang="es-ES" sz="1800" smtClean="0">
                <a:solidFill>
                  <a:schemeClr val="bg1"/>
                </a:solidFill>
                <a:hlinkClick r:id="rId8" action="ppaction://hlinksldjump"/>
              </a:rPr>
              <a:t>ELEMENTOS ESTRUCTURALES</a:t>
            </a:r>
            <a:endParaRPr lang="es-ES" sz="18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9" action="ppaction://hlinksldjump"/>
              </a:rPr>
              <a:t>DESCRIPCIÓN DE PUESTOS DE TRABAJO</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10" action="ppaction://hlinksldjump"/>
              </a:rPr>
              <a:t>ORGANIGRAMA</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11" action="ppaction://hlinksldjump"/>
              </a:rPr>
              <a:t>MAPA DE PROCESOS</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12" action="ppaction://hlinksldjump"/>
              </a:rPr>
              <a:t>ANÁLISIS DE LA ESTRUCTURA FORMAL</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13" action="ppaction://hlinksldjump"/>
              </a:rPr>
              <a:t>OUTSOURCING</a:t>
            </a:r>
            <a:endParaRPr lang="es-ES" sz="1400" smtClean="0">
              <a:solidFill>
                <a:schemeClr val="bg1"/>
              </a:solidFill>
            </a:endParaRPr>
          </a:p>
          <a:p>
            <a:pPr>
              <a:lnSpc>
                <a:spcPct val="80000"/>
              </a:lnSpc>
            </a:pPr>
            <a:r>
              <a:rPr lang="es-ES" sz="1800" smtClean="0">
                <a:solidFill>
                  <a:schemeClr val="bg1"/>
                </a:solidFill>
                <a:hlinkClick r:id="rId14" action="ppaction://hlinksldjump"/>
              </a:rPr>
              <a:t>FACTORES DE CONTINGENCIA</a:t>
            </a:r>
            <a:endParaRPr lang="es-ES" sz="1800" smtClean="0">
              <a:solidFill>
                <a:schemeClr val="bg1"/>
              </a:solidFill>
            </a:endParaRPr>
          </a:p>
          <a:p>
            <a:pPr>
              <a:lnSpc>
                <a:spcPct val="80000"/>
              </a:lnSpc>
              <a:buFont typeface="Arial" charset="0"/>
              <a:buNone/>
            </a:pPr>
            <a:r>
              <a:rPr lang="es-ES" sz="1800" smtClean="0">
                <a:solidFill>
                  <a:schemeClr val="bg1"/>
                </a:solidFill>
              </a:rPr>
              <a:t> 		</a:t>
            </a:r>
            <a:r>
              <a:rPr lang="es-ES" sz="1400" smtClean="0">
                <a:solidFill>
                  <a:schemeClr val="bg1"/>
                </a:solidFill>
                <a:hlinkClick r:id="rId15" action="ppaction://hlinksldjump"/>
              </a:rPr>
              <a:t>ANÁLISIS DEL ENTORNO</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16" action="ppaction://hlinksldjump"/>
              </a:rPr>
              <a:t>ANÁLISIS DE LA TECNOLOGÍA</a:t>
            </a:r>
            <a:endParaRPr lang="es-ES" sz="1400" smtClean="0">
              <a:solidFill>
                <a:schemeClr val="bg1"/>
              </a:solidFill>
            </a:endParaRPr>
          </a:p>
          <a:p>
            <a:pPr>
              <a:lnSpc>
                <a:spcPct val="80000"/>
              </a:lnSpc>
              <a:buFont typeface="Arial" charset="0"/>
              <a:buNone/>
            </a:pPr>
            <a:r>
              <a:rPr lang="es-ES" sz="1400" smtClean="0">
                <a:solidFill>
                  <a:schemeClr val="bg1"/>
                </a:solidFill>
              </a:rPr>
              <a:t> 		</a:t>
            </a:r>
            <a:r>
              <a:rPr lang="es-ES" sz="1400" smtClean="0">
                <a:solidFill>
                  <a:schemeClr val="bg1"/>
                </a:solidFill>
                <a:hlinkClick r:id="rId17" action="ppaction://hlinksldjump"/>
              </a:rPr>
              <a:t>ANÁLISIS DE LA ESTRATEGIA</a:t>
            </a:r>
            <a:endParaRPr lang="es-ES" sz="1400" smtClean="0">
              <a:solidFill>
                <a:schemeClr val="bg1"/>
              </a:solidFill>
            </a:endParaRPr>
          </a:p>
          <a:p>
            <a:pPr>
              <a:lnSpc>
                <a:spcPct val="80000"/>
              </a:lnSpc>
            </a:pPr>
            <a:r>
              <a:rPr lang="es-ES" sz="1800" smtClean="0">
                <a:solidFill>
                  <a:schemeClr val="bg1"/>
                </a:solidFill>
                <a:hlinkClick r:id="rId18" action="ppaction://hlinksldjump"/>
              </a:rPr>
              <a:t>CONFIGURACIÓN ORGANIZATIVA</a:t>
            </a:r>
            <a:endParaRPr lang="es-ES" sz="1800" smtClean="0">
              <a:solidFill>
                <a:schemeClr val="bg1"/>
              </a:solidFill>
            </a:endParaRPr>
          </a:p>
          <a:p>
            <a:pPr>
              <a:lnSpc>
                <a:spcPct val="80000"/>
              </a:lnSpc>
            </a:pPr>
            <a:r>
              <a:rPr lang="es-ES" sz="1800" smtClean="0">
                <a:solidFill>
                  <a:schemeClr val="bg1"/>
                </a:solidFill>
                <a:hlinkClick r:id="rId18" action="ppaction://hlinksldjump"/>
              </a:rPr>
              <a:t>BIBLIOGRAFÍA</a:t>
            </a:r>
            <a:endParaRPr lang="es-ES" sz="1800" smtClean="0">
              <a:solidFill>
                <a:schemeClr val="bg1"/>
              </a:solidFill>
            </a:endParaRPr>
          </a:p>
          <a:p>
            <a:pPr>
              <a:lnSpc>
                <a:spcPct val="80000"/>
              </a:lnSpc>
              <a:buFont typeface="Arial" charset="0"/>
              <a:buNone/>
            </a:pPr>
            <a:endParaRPr lang="es-ES" sz="1400" smtClean="0">
              <a:solidFill>
                <a:schemeClr val="bg1"/>
              </a:solidFill>
            </a:endParaRPr>
          </a:p>
          <a:p>
            <a:pPr lvl="2">
              <a:lnSpc>
                <a:spcPct val="80000"/>
              </a:lnSpc>
              <a:buFont typeface="Arial" charset="0"/>
              <a:buNone/>
            </a:pPr>
            <a:endParaRPr lang="es-ES" sz="1400" smtClean="0">
              <a:solidFill>
                <a:schemeClr val="bg1"/>
              </a:solidFill>
            </a:endParaRPr>
          </a:p>
        </p:txBody>
      </p:sp>
      <p:pic>
        <p:nvPicPr>
          <p:cNvPr id="14339" name="Picture 4" descr="Home Button">
            <a:hlinkClick r:id="" action="ppaction://hlinkshowjump?jump=firstslide" highlightClick="1"/>
          </p:cNvPr>
          <p:cNvPicPr>
            <a:picLocks noChangeAspect="1" noChangeArrowheads="1"/>
          </p:cNvPicPr>
          <p:nvPr/>
        </p:nvPicPr>
        <p:blipFill>
          <a:blip r:embed="rId19"/>
          <a:srcRect/>
          <a:stretch>
            <a:fillRect/>
          </a:stretch>
        </p:blipFill>
        <p:spPr bwMode="auto">
          <a:xfrm>
            <a:off x="0" y="5805488"/>
            <a:ext cx="1008063" cy="1008062"/>
          </a:xfrm>
          <a:prstGeom prst="rect">
            <a:avLst/>
          </a:prstGeom>
          <a:noFill/>
          <a:ln w="9525">
            <a:noFill/>
            <a:miter lim="800000"/>
            <a:headEnd/>
            <a:tailEnd/>
          </a:ln>
        </p:spPr>
      </p:pic>
      <p:sp>
        <p:nvSpPr>
          <p:cNvPr id="14343" name="Text Box 13"/>
          <p:cNvSpPr txBox="1">
            <a:spLocks noChangeArrowheads="1"/>
          </p:cNvSpPr>
          <p:nvPr/>
        </p:nvSpPr>
        <p:spPr bwMode="auto">
          <a:xfrm>
            <a:off x="21955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14344" name="Picture 8" descr="pastilla_logo"/>
          <p:cNvPicPr>
            <a:picLocks noChangeAspect="1" noChangeArrowheads="1"/>
          </p:cNvPicPr>
          <p:nvPr/>
        </p:nvPicPr>
        <p:blipFill>
          <a:blip r:embed="rId20"/>
          <a:srcRect/>
          <a:stretch>
            <a:fillRect/>
          </a:stretch>
        </p:blipFill>
        <p:spPr bwMode="auto">
          <a:xfrm>
            <a:off x="0" y="0"/>
            <a:ext cx="990600" cy="762000"/>
          </a:xfrm>
          <a:prstGeom prst="rect">
            <a:avLst/>
          </a:prstGeom>
          <a:noFill/>
        </p:spPr>
      </p:pic>
      <p:pic>
        <p:nvPicPr>
          <p:cNvPr id="14345" name="Picture 6" descr="Boton_anterior">
            <a:hlinkClick r:id="" action="ppaction://hlinkshowjump?jump=previousslide" highlightClick="1"/>
          </p:cNvPr>
          <p:cNvPicPr>
            <a:picLocks noChangeAspect="1" noChangeArrowheads="1"/>
          </p:cNvPicPr>
          <p:nvPr/>
        </p:nvPicPr>
        <p:blipFill>
          <a:blip r:embed="rId21"/>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p:txBody>
          <a:bodyPr/>
          <a:lstStyle/>
          <a:p>
            <a:r>
              <a:rPr lang="es-ES" sz="2800" b="1" u="sng" smtClean="0">
                <a:solidFill>
                  <a:schemeClr val="bg1"/>
                </a:solidFill>
              </a:rPr>
              <a:t>DESCRIPCIÓN DE PUESTOS DE TRABAJO</a:t>
            </a:r>
            <a:br>
              <a:rPr lang="es-ES" sz="2800" b="1" u="sng" smtClean="0">
                <a:solidFill>
                  <a:schemeClr val="bg1"/>
                </a:solidFill>
              </a:rPr>
            </a:br>
            <a:r>
              <a:rPr lang="es-ES" sz="4000" b="1" smtClean="0">
                <a:solidFill>
                  <a:schemeClr val="bg1"/>
                </a:solidFill>
              </a:rPr>
              <a:t>OFICIAL DE MANIPULADO</a:t>
            </a:r>
          </a:p>
        </p:txBody>
      </p:sp>
      <p:sp>
        <p:nvSpPr>
          <p:cNvPr id="32770" name="Rectangle 3"/>
          <p:cNvSpPr>
            <a:spLocks noGrp="1"/>
          </p:cNvSpPr>
          <p:nvPr>
            <p:ph type="body" idx="1"/>
          </p:nvPr>
        </p:nvSpPr>
        <p:spPr/>
        <p:txBody>
          <a:bodyPr/>
          <a:lstStyle/>
          <a:p>
            <a:endParaRPr lang="es-ES" sz="1600" smtClean="0">
              <a:solidFill>
                <a:schemeClr val="bg1"/>
              </a:solidFill>
            </a:endParaRPr>
          </a:p>
          <a:p>
            <a:endParaRPr lang="es-ES" sz="1600" smtClean="0">
              <a:solidFill>
                <a:schemeClr val="bg1"/>
              </a:solidFill>
            </a:endParaRPr>
          </a:p>
          <a:p>
            <a:r>
              <a:rPr lang="es-ES" sz="1600" smtClean="0">
                <a:solidFill>
                  <a:schemeClr val="bg1"/>
                </a:solidFill>
              </a:rPr>
              <a:t>Puesto: oficial de manipulado</a:t>
            </a:r>
          </a:p>
          <a:p>
            <a:r>
              <a:rPr lang="es-ES" sz="1600" smtClean="0">
                <a:solidFill>
                  <a:schemeClr val="bg1"/>
                </a:solidFill>
              </a:rPr>
              <a:t>Responde ante: Jefe de Producción.</a:t>
            </a:r>
          </a:p>
          <a:p>
            <a:r>
              <a:rPr lang="es-ES" sz="1600" smtClean="0">
                <a:solidFill>
                  <a:schemeClr val="bg1"/>
                </a:solidFill>
              </a:rPr>
              <a:t>Autoridad jerárquica sobre: Nadie</a:t>
            </a:r>
          </a:p>
          <a:p>
            <a:r>
              <a:rPr lang="es-ES" sz="1600" smtClean="0">
                <a:solidFill>
                  <a:schemeClr val="bg1"/>
                </a:solidFill>
              </a:rPr>
              <a:t>Función específica: Clasificación de productos, empaquetado y embalaje, también realiza control de calidad y de integridad de la información de documentos complejos.</a:t>
            </a:r>
          </a:p>
          <a:p>
            <a:r>
              <a:rPr lang="es-ES" sz="1600" smtClean="0">
                <a:solidFill>
                  <a:schemeClr val="bg1"/>
                </a:solidFill>
              </a:rPr>
              <a:t>Cualificación: 5 años de experiencia.</a:t>
            </a:r>
          </a:p>
          <a:p>
            <a:r>
              <a:rPr lang="es-ES" sz="1600" smtClean="0">
                <a:solidFill>
                  <a:schemeClr val="bg1"/>
                </a:solidFill>
              </a:rPr>
              <a:t>Característica fundamental: Los talonarios de documentos bancarios, requieren de especial atención en cuanto a su clasificación y empaquetado por oficinas bancarias.</a:t>
            </a:r>
          </a:p>
          <a:p>
            <a:r>
              <a:rPr lang="es-ES" sz="1600" smtClean="0">
                <a:solidFill>
                  <a:schemeClr val="bg1"/>
                </a:solidFill>
              </a:rPr>
              <a:t>Colaboración con: Jefe de producción, programadores y subalternos.</a:t>
            </a:r>
          </a:p>
          <a:p>
            <a:endParaRPr lang="es-ES" smtClean="0"/>
          </a:p>
        </p:txBody>
      </p:sp>
      <p:sp>
        <p:nvSpPr>
          <p:cNvPr id="32771"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2772"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32774"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32776"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p:txBody>
          <a:bodyPr/>
          <a:lstStyle/>
          <a:p>
            <a:r>
              <a:rPr lang="es-ES" b="1" smtClean="0">
                <a:solidFill>
                  <a:schemeClr val="bg1"/>
                </a:solidFill>
              </a:rPr>
              <a:t>OUTSOURCING</a:t>
            </a:r>
          </a:p>
        </p:txBody>
      </p:sp>
      <p:sp>
        <p:nvSpPr>
          <p:cNvPr id="33794" name="Rectangle 3"/>
          <p:cNvSpPr>
            <a:spLocks noGrp="1"/>
          </p:cNvSpPr>
          <p:nvPr>
            <p:ph type="body" idx="1"/>
          </p:nvPr>
        </p:nvSpPr>
        <p:spPr/>
        <p:txBody>
          <a:bodyPr/>
          <a:lstStyle/>
          <a:p>
            <a:r>
              <a:rPr lang="es-ES" sz="2200" smtClean="0">
                <a:solidFill>
                  <a:schemeClr val="bg1"/>
                </a:solidFill>
              </a:rPr>
              <a:t>ADOS cuenta con cinco subcontratas en servicios que exceden la actividad principal de su negocio. Son empresas jurídicamente independientes y con autonomía empresarial con las que se tienen establecidos contratos de cooperación subordinada:</a:t>
            </a:r>
          </a:p>
        </p:txBody>
      </p:sp>
      <p:pic>
        <p:nvPicPr>
          <p:cNvPr id="33795"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33796" name="Picture 5"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sp>
        <p:nvSpPr>
          <p:cNvPr id="33797"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sp>
        <p:nvSpPr>
          <p:cNvPr id="33798" name="Text Box 8"/>
          <p:cNvSpPr txBox="1">
            <a:spLocks noChangeArrowheads="1"/>
          </p:cNvSpPr>
          <p:nvPr/>
        </p:nvSpPr>
        <p:spPr bwMode="auto">
          <a:xfrm>
            <a:off x="755650" y="3213100"/>
            <a:ext cx="7200900" cy="2225675"/>
          </a:xfrm>
          <a:prstGeom prst="rect">
            <a:avLst/>
          </a:prstGeom>
          <a:noFill/>
          <a:ln w="9525">
            <a:noFill/>
            <a:miter lim="800000"/>
            <a:headEnd/>
            <a:tailEnd/>
          </a:ln>
        </p:spPr>
        <p:txBody>
          <a:bodyPr>
            <a:spAutoFit/>
          </a:bodyPr>
          <a:lstStyle/>
          <a:p>
            <a:pPr>
              <a:spcBef>
                <a:spcPct val="50000"/>
              </a:spcBef>
            </a:pPr>
            <a:r>
              <a:rPr lang="es-ES" sz="2000" b="1">
                <a:solidFill>
                  <a:schemeClr val="bg1"/>
                </a:solidFill>
                <a:latin typeface="Calibri" pitchFamily="34" charset="0"/>
                <a:hlinkClick r:id="rId5" action="ppaction://hlinksldjump"/>
              </a:rPr>
              <a:t>LIMPIEZA</a:t>
            </a:r>
            <a:endParaRPr lang="es-ES" sz="2000" b="1">
              <a:solidFill>
                <a:schemeClr val="bg1"/>
              </a:solidFill>
              <a:latin typeface="Calibri" pitchFamily="34" charset="0"/>
            </a:endParaRPr>
          </a:p>
          <a:p>
            <a:pPr>
              <a:spcBef>
                <a:spcPct val="50000"/>
              </a:spcBef>
            </a:pPr>
            <a:r>
              <a:rPr lang="es-ES" sz="2000" b="1">
                <a:solidFill>
                  <a:schemeClr val="bg1"/>
                </a:solidFill>
                <a:latin typeface="Calibri" pitchFamily="34" charset="0"/>
                <a:hlinkClick r:id="rId6" action="ppaction://hlinksldjump"/>
              </a:rPr>
              <a:t>ASESORAMIENTO Y NÓMINAS</a:t>
            </a:r>
            <a:endParaRPr lang="es-ES" sz="2000" b="1">
              <a:solidFill>
                <a:schemeClr val="bg1"/>
              </a:solidFill>
              <a:latin typeface="Calibri" pitchFamily="34" charset="0"/>
            </a:endParaRPr>
          </a:p>
          <a:p>
            <a:pPr>
              <a:spcBef>
                <a:spcPct val="50000"/>
              </a:spcBef>
            </a:pPr>
            <a:r>
              <a:rPr lang="es-ES" sz="2000" b="1">
                <a:solidFill>
                  <a:schemeClr val="bg1"/>
                </a:solidFill>
                <a:latin typeface="Calibri" pitchFamily="34" charset="0"/>
                <a:hlinkClick r:id="rId7" action="ppaction://hlinksldjump"/>
              </a:rPr>
              <a:t>DISTRIBUCIÓN</a:t>
            </a:r>
            <a:endParaRPr lang="es-ES" sz="2000" b="1">
              <a:solidFill>
                <a:schemeClr val="bg1"/>
              </a:solidFill>
              <a:latin typeface="Calibri" pitchFamily="34" charset="0"/>
            </a:endParaRPr>
          </a:p>
          <a:p>
            <a:pPr>
              <a:spcBef>
                <a:spcPct val="50000"/>
              </a:spcBef>
            </a:pPr>
            <a:r>
              <a:rPr lang="es-ES" sz="2000" b="1">
                <a:solidFill>
                  <a:schemeClr val="bg1"/>
                </a:solidFill>
                <a:latin typeface="Calibri" pitchFamily="34" charset="0"/>
                <a:hlinkClick r:id="rId8" action="ppaction://hlinksldjump"/>
              </a:rPr>
              <a:t>SEGURIDAD</a:t>
            </a:r>
            <a:endParaRPr lang="es-ES" sz="2000" b="1">
              <a:solidFill>
                <a:schemeClr val="bg1"/>
              </a:solidFill>
              <a:latin typeface="Calibri" pitchFamily="34" charset="0"/>
            </a:endParaRPr>
          </a:p>
          <a:p>
            <a:pPr>
              <a:spcBef>
                <a:spcPct val="50000"/>
              </a:spcBef>
            </a:pPr>
            <a:r>
              <a:rPr lang="es-ES" sz="2000" b="1">
                <a:solidFill>
                  <a:schemeClr val="bg1"/>
                </a:solidFill>
                <a:latin typeface="Calibri" pitchFamily="34" charset="0"/>
                <a:hlinkClick r:id="rId9" action="ppaction://hlinksldjump"/>
              </a:rPr>
              <a:t>RETIRADA Y TRATAMIENTO DE RESIDUOS TÓXICOS</a:t>
            </a:r>
            <a:endParaRPr lang="es-ES" sz="2000" b="1">
              <a:solidFill>
                <a:schemeClr val="bg1"/>
              </a:solidFill>
              <a:latin typeface="Calibri" pitchFamily="34" charset="0"/>
            </a:endParaRPr>
          </a:p>
        </p:txBody>
      </p:sp>
      <p:pic>
        <p:nvPicPr>
          <p:cNvPr id="33800" name="Picture 4" descr="Brillo Expres SL"/>
          <p:cNvPicPr>
            <a:picLocks noChangeAspect="1" noChangeArrowheads="1"/>
          </p:cNvPicPr>
          <p:nvPr/>
        </p:nvPicPr>
        <p:blipFill>
          <a:blip r:embed="rId10"/>
          <a:srcRect/>
          <a:stretch>
            <a:fillRect/>
          </a:stretch>
        </p:blipFill>
        <p:spPr bwMode="auto">
          <a:xfrm>
            <a:off x="1979613" y="3141663"/>
            <a:ext cx="935037" cy="468312"/>
          </a:xfrm>
          <a:prstGeom prst="rect">
            <a:avLst/>
          </a:prstGeom>
          <a:noFill/>
          <a:ln w="9525">
            <a:noFill/>
            <a:miter lim="800000"/>
            <a:headEnd/>
            <a:tailEnd/>
          </a:ln>
        </p:spPr>
      </p:pic>
      <p:pic>
        <p:nvPicPr>
          <p:cNvPr id="33801" name="Picture 4" descr="LogoFinal"/>
          <p:cNvPicPr>
            <a:picLocks noChangeAspect="1" noChangeArrowheads="1"/>
          </p:cNvPicPr>
          <p:nvPr/>
        </p:nvPicPr>
        <p:blipFill>
          <a:blip r:embed="rId11"/>
          <a:srcRect/>
          <a:stretch>
            <a:fillRect/>
          </a:stretch>
        </p:blipFill>
        <p:spPr bwMode="auto">
          <a:xfrm>
            <a:off x="4140200" y="3500438"/>
            <a:ext cx="649288" cy="577850"/>
          </a:xfrm>
          <a:prstGeom prst="rect">
            <a:avLst/>
          </a:prstGeom>
          <a:noFill/>
          <a:ln w="9525">
            <a:noFill/>
            <a:miter lim="800000"/>
            <a:headEnd/>
            <a:tailEnd/>
          </a:ln>
        </p:spPr>
      </p:pic>
      <p:pic>
        <p:nvPicPr>
          <p:cNvPr id="33802" name="Picture 4" descr="logotipo_p"/>
          <p:cNvPicPr>
            <a:picLocks noChangeAspect="1" noChangeArrowheads="1"/>
          </p:cNvPicPr>
          <p:nvPr/>
        </p:nvPicPr>
        <p:blipFill>
          <a:blip r:embed="rId12"/>
          <a:srcRect/>
          <a:stretch>
            <a:fillRect/>
          </a:stretch>
        </p:blipFill>
        <p:spPr bwMode="auto">
          <a:xfrm>
            <a:off x="2484438" y="4076700"/>
            <a:ext cx="1368425" cy="388938"/>
          </a:xfrm>
          <a:prstGeom prst="rect">
            <a:avLst/>
          </a:prstGeom>
          <a:noFill/>
          <a:ln w="9525">
            <a:noFill/>
            <a:miter lim="800000"/>
            <a:headEnd/>
            <a:tailEnd/>
          </a:ln>
        </p:spPr>
      </p:pic>
      <p:pic>
        <p:nvPicPr>
          <p:cNvPr id="33803" name="Picture 11" descr="Mecanoex"/>
          <p:cNvPicPr>
            <a:picLocks noChangeAspect="1" noChangeArrowheads="1"/>
          </p:cNvPicPr>
          <p:nvPr/>
        </p:nvPicPr>
        <p:blipFill>
          <a:blip r:embed="rId13"/>
          <a:srcRect/>
          <a:stretch>
            <a:fillRect/>
          </a:stretch>
        </p:blipFill>
        <p:spPr bwMode="auto">
          <a:xfrm>
            <a:off x="2268538" y="4581525"/>
            <a:ext cx="935037" cy="417513"/>
          </a:xfrm>
          <a:prstGeom prst="rect">
            <a:avLst/>
          </a:prstGeom>
          <a:noFill/>
        </p:spPr>
      </p:pic>
      <p:pic>
        <p:nvPicPr>
          <p:cNvPr id="33804" name="Picture 12" descr="tradebe"/>
          <p:cNvPicPr>
            <a:picLocks noChangeAspect="1" noChangeArrowheads="1"/>
          </p:cNvPicPr>
          <p:nvPr/>
        </p:nvPicPr>
        <p:blipFill>
          <a:blip r:embed="rId14"/>
          <a:srcRect/>
          <a:stretch>
            <a:fillRect/>
          </a:stretch>
        </p:blipFill>
        <p:spPr bwMode="auto">
          <a:xfrm>
            <a:off x="6300788" y="4941888"/>
            <a:ext cx="1079500" cy="469900"/>
          </a:xfrm>
          <a:prstGeom prst="rect">
            <a:avLst/>
          </a:prstGeom>
          <a:noFill/>
        </p:spPr>
      </p:pic>
      <p:pic>
        <p:nvPicPr>
          <p:cNvPr id="33805" name="Picture 13" descr="pastilla_logo"/>
          <p:cNvPicPr>
            <a:picLocks noChangeAspect="1" noChangeArrowheads="1"/>
          </p:cNvPicPr>
          <p:nvPr/>
        </p:nvPicPr>
        <p:blipFill>
          <a:blip r:embed="rId1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p:txBody>
          <a:bodyPr/>
          <a:lstStyle/>
          <a:p>
            <a:r>
              <a:rPr lang="es-ES" sz="2000" b="1" smtClean="0">
                <a:solidFill>
                  <a:schemeClr val="bg1"/>
                </a:solidFill>
              </a:rPr>
              <a:t>OUTSOURCING</a:t>
            </a:r>
            <a:br>
              <a:rPr lang="es-ES" sz="2000" b="1" smtClean="0">
                <a:solidFill>
                  <a:schemeClr val="bg1"/>
                </a:solidFill>
              </a:rPr>
            </a:br>
            <a:r>
              <a:rPr lang="es-ES" b="1" smtClean="0">
                <a:solidFill>
                  <a:schemeClr val="bg1"/>
                </a:solidFill>
              </a:rPr>
              <a:t>LIMPIEZA</a:t>
            </a:r>
          </a:p>
        </p:txBody>
      </p:sp>
      <p:sp>
        <p:nvSpPr>
          <p:cNvPr id="34818" name="Rectangle 3"/>
          <p:cNvSpPr>
            <a:spLocks noGrp="1"/>
          </p:cNvSpPr>
          <p:nvPr>
            <p:ph type="body" idx="1"/>
          </p:nvPr>
        </p:nvSpPr>
        <p:spPr/>
        <p:txBody>
          <a:bodyPr/>
          <a:lstStyle/>
          <a:p>
            <a:pPr>
              <a:buFontTx/>
              <a:buChar char="-"/>
            </a:pPr>
            <a:r>
              <a:rPr lang="es-ES" sz="2400" u="sng" smtClean="0">
                <a:solidFill>
                  <a:schemeClr val="bg1"/>
                </a:solidFill>
              </a:rPr>
              <a:t>Brillo Exprés, S.L.</a:t>
            </a:r>
            <a:r>
              <a:rPr lang="es-ES" sz="2400" smtClean="0">
                <a:solidFill>
                  <a:schemeClr val="bg1"/>
                </a:solidFill>
              </a:rPr>
              <a:t> :  </a:t>
            </a:r>
          </a:p>
          <a:p>
            <a:pPr>
              <a:buFontTx/>
              <a:buChar char="-"/>
            </a:pPr>
            <a:r>
              <a:rPr lang="es-ES" sz="2400" smtClean="0">
                <a:solidFill>
                  <a:schemeClr val="bg1"/>
                </a:solidFill>
              </a:rPr>
              <a:t>La prioridad de </a:t>
            </a:r>
            <a:r>
              <a:rPr lang="es-ES" sz="2400" b="1" smtClean="0">
                <a:solidFill>
                  <a:schemeClr val="bg1"/>
                </a:solidFill>
              </a:rPr>
              <a:t>BRILLO EXPRÉS, S.L.</a:t>
            </a:r>
            <a:r>
              <a:rPr lang="es-ES" sz="2400" smtClean="0">
                <a:solidFill>
                  <a:schemeClr val="bg1"/>
                </a:solidFill>
              </a:rPr>
              <a:t> es mantener siempre limpio lo limpio, consiguiéndolo con la terminación correcta del servicio sin perjuicio del tiempo estimado en hacerlo.</a:t>
            </a:r>
            <a:br>
              <a:rPr lang="es-ES" sz="2400" smtClean="0">
                <a:solidFill>
                  <a:schemeClr val="bg1"/>
                </a:solidFill>
              </a:rPr>
            </a:br>
            <a:r>
              <a:rPr lang="es-ES" sz="2400" smtClean="0">
                <a:solidFill>
                  <a:schemeClr val="bg1"/>
                </a:solidFill>
              </a:rPr>
              <a:t/>
            </a:r>
            <a:br>
              <a:rPr lang="es-ES" sz="2400" smtClean="0">
                <a:solidFill>
                  <a:schemeClr val="bg1"/>
                </a:solidFill>
              </a:rPr>
            </a:br>
            <a:r>
              <a:rPr lang="es-ES" sz="2400" smtClean="0">
                <a:solidFill>
                  <a:schemeClr val="bg1"/>
                </a:solidFill>
              </a:rPr>
              <a:t>ADOS tiene contratadas 2 limpiadoras que trabajan en mantener limpio todas las instalaciones a diario.</a:t>
            </a:r>
          </a:p>
          <a:p>
            <a:pPr>
              <a:buFontTx/>
              <a:buNone/>
            </a:pPr>
            <a:r>
              <a:rPr lang="es-ES" sz="2400" smtClean="0">
                <a:solidFill>
                  <a:schemeClr val="bg1"/>
                </a:solidFill>
              </a:rPr>
              <a:t>     También recibe una visita semanal del encargado para comprobar que todo esta correcto.</a:t>
            </a:r>
          </a:p>
        </p:txBody>
      </p:sp>
      <p:pic>
        <p:nvPicPr>
          <p:cNvPr id="34819" name="Picture 4" descr="Brillo Expres SL"/>
          <p:cNvPicPr>
            <a:picLocks noChangeAspect="1" noChangeArrowheads="1"/>
          </p:cNvPicPr>
          <p:nvPr/>
        </p:nvPicPr>
        <p:blipFill>
          <a:blip r:embed="rId2"/>
          <a:srcRect/>
          <a:stretch>
            <a:fillRect/>
          </a:stretch>
        </p:blipFill>
        <p:spPr bwMode="auto">
          <a:xfrm>
            <a:off x="395288" y="333375"/>
            <a:ext cx="2305050" cy="1152525"/>
          </a:xfrm>
          <a:prstGeom prst="rect">
            <a:avLst/>
          </a:prstGeom>
          <a:noFill/>
          <a:ln w="9525">
            <a:noFill/>
            <a:miter lim="800000"/>
            <a:headEnd/>
            <a:tailEnd/>
          </a:ln>
        </p:spPr>
      </p:pic>
      <p:sp>
        <p:nvSpPr>
          <p:cNvPr id="34820"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4821" name="Picture 4" descr="Home Button">
            <a:hlinkClick r:id="" action="ppaction://hlinkshowjump?jump=firstslide" highlightClick="1"/>
          </p:cNvPr>
          <p:cNvPicPr>
            <a:picLocks noChangeAspect="1" noChangeArrowheads="1"/>
          </p:cNvPicPr>
          <p:nvPr/>
        </p:nvPicPr>
        <p:blipFill>
          <a:blip r:embed="rId3"/>
          <a:srcRect/>
          <a:stretch>
            <a:fillRect/>
          </a:stretch>
        </p:blipFill>
        <p:spPr bwMode="auto">
          <a:xfrm>
            <a:off x="0" y="5849938"/>
            <a:ext cx="1008063" cy="1008062"/>
          </a:xfrm>
          <a:prstGeom prst="rect">
            <a:avLst/>
          </a:prstGeom>
          <a:noFill/>
          <a:ln w="9525">
            <a:noFill/>
            <a:miter lim="800000"/>
            <a:headEnd/>
            <a:tailEnd/>
          </a:ln>
        </p:spPr>
      </p:pic>
      <p:pic>
        <p:nvPicPr>
          <p:cNvPr id="34823" name="Picture 7" descr="pastilla_logo"/>
          <p:cNvPicPr>
            <a:picLocks noChangeAspect="1" noChangeArrowheads="1"/>
          </p:cNvPicPr>
          <p:nvPr/>
        </p:nvPicPr>
        <p:blipFill>
          <a:blip r:embed="rId4"/>
          <a:srcRect/>
          <a:stretch>
            <a:fillRect/>
          </a:stretch>
        </p:blipFill>
        <p:spPr bwMode="auto">
          <a:xfrm>
            <a:off x="8153400" y="0"/>
            <a:ext cx="990600" cy="762000"/>
          </a:xfrm>
          <a:prstGeom prst="rect">
            <a:avLst/>
          </a:prstGeom>
          <a:noFill/>
        </p:spPr>
      </p:pic>
      <p:pic>
        <p:nvPicPr>
          <p:cNvPr id="34824" name="Picture 5" descr="Boton_anterior">
            <a:hlinkClick r:id="rId5" action="ppaction://hlinksldjump"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p:txBody>
          <a:bodyPr/>
          <a:lstStyle/>
          <a:p>
            <a:r>
              <a:rPr lang="es-ES" sz="2000" b="1" smtClean="0">
                <a:solidFill>
                  <a:schemeClr val="bg1"/>
                </a:solidFill>
              </a:rPr>
              <a:t>OUTSOURCING</a:t>
            </a:r>
            <a:br>
              <a:rPr lang="es-ES" sz="2000" b="1" smtClean="0">
                <a:solidFill>
                  <a:schemeClr val="bg1"/>
                </a:solidFill>
              </a:rPr>
            </a:br>
            <a:r>
              <a:rPr lang="es-ES" b="1" smtClean="0">
                <a:solidFill>
                  <a:schemeClr val="bg1"/>
                </a:solidFill>
              </a:rPr>
              <a:t>ASESORAMIENTO </a:t>
            </a:r>
            <a:br>
              <a:rPr lang="es-ES" b="1" smtClean="0">
                <a:solidFill>
                  <a:schemeClr val="bg1"/>
                </a:solidFill>
              </a:rPr>
            </a:br>
            <a:r>
              <a:rPr lang="es-ES" b="1" smtClean="0">
                <a:solidFill>
                  <a:schemeClr val="bg1"/>
                </a:solidFill>
              </a:rPr>
              <a:t>Y NÓMINAS</a:t>
            </a:r>
          </a:p>
        </p:txBody>
      </p:sp>
      <p:sp>
        <p:nvSpPr>
          <p:cNvPr id="34818" name="Rectangle 3"/>
          <p:cNvSpPr>
            <a:spLocks noGrp="1"/>
          </p:cNvSpPr>
          <p:nvPr>
            <p:ph type="body" idx="1"/>
          </p:nvPr>
        </p:nvSpPr>
        <p:spPr/>
        <p:txBody>
          <a:bodyPr/>
          <a:lstStyle/>
          <a:p>
            <a:pPr>
              <a:lnSpc>
                <a:spcPct val="90000"/>
              </a:lnSpc>
            </a:pPr>
            <a:endParaRPr lang="es-ES" sz="2400" smtClean="0">
              <a:solidFill>
                <a:schemeClr val="bg1"/>
              </a:solidFill>
            </a:endParaRPr>
          </a:p>
          <a:p>
            <a:pPr>
              <a:lnSpc>
                <a:spcPct val="90000"/>
              </a:lnSpc>
            </a:pPr>
            <a:endParaRPr lang="es-ES" sz="2400" smtClean="0">
              <a:solidFill>
                <a:schemeClr val="bg1"/>
              </a:solidFill>
            </a:endParaRPr>
          </a:p>
          <a:p>
            <a:pPr>
              <a:lnSpc>
                <a:spcPct val="90000"/>
              </a:lnSpc>
            </a:pPr>
            <a:r>
              <a:rPr lang="es-ES" sz="2400" smtClean="0">
                <a:solidFill>
                  <a:schemeClr val="bg1"/>
                </a:solidFill>
              </a:rPr>
              <a:t>ADOS tiene contratada para la gestión de nóminas y para el asesoramiento fiscal una empresa externa a ella como es </a:t>
            </a:r>
            <a:r>
              <a:rPr lang="es-ES" sz="2400" u="sng" smtClean="0">
                <a:solidFill>
                  <a:schemeClr val="bg1"/>
                </a:solidFill>
                <a:effectLst>
                  <a:outerShdw blurRad="38100" dist="38100" dir="2700000" algn="tl">
                    <a:srgbClr val="C0C0C0"/>
                  </a:outerShdw>
                </a:effectLst>
              </a:rPr>
              <a:t>MG, Asesores y Consultores S.L.</a:t>
            </a:r>
            <a:r>
              <a:rPr lang="es-ES" sz="2400" smtClean="0">
                <a:solidFill>
                  <a:schemeClr val="bg1"/>
                </a:solidFill>
              </a:rPr>
              <a:t> </a:t>
            </a:r>
          </a:p>
          <a:p>
            <a:pPr>
              <a:lnSpc>
                <a:spcPct val="90000"/>
              </a:lnSpc>
              <a:buFont typeface="Arial" charset="0"/>
              <a:buNone/>
            </a:pPr>
            <a:r>
              <a:rPr lang="es-ES" sz="2400" smtClean="0">
                <a:solidFill>
                  <a:schemeClr val="bg1"/>
                </a:solidFill>
              </a:rPr>
              <a:t>     Esta empresa cordobesa, que trabaja asesorando y aconsejando a las empresas que la contratan, trabaja desde hace 20 años con una impecable trayectoria a sus </a:t>
            </a:r>
          </a:p>
          <a:p>
            <a:pPr>
              <a:lnSpc>
                <a:spcPct val="90000"/>
              </a:lnSpc>
              <a:buFont typeface="Arial" charset="0"/>
              <a:buNone/>
            </a:pPr>
            <a:r>
              <a:rPr lang="es-ES" sz="2400" smtClean="0">
                <a:solidFill>
                  <a:schemeClr val="bg1"/>
                </a:solidFill>
              </a:rPr>
              <a:t>     espaldas.</a:t>
            </a:r>
            <a:endParaRPr lang="es-ES" sz="2400" u="sng" smtClean="0">
              <a:solidFill>
                <a:schemeClr val="bg1"/>
              </a:solidFill>
              <a:effectLst>
                <a:outerShdw blurRad="38100" dist="38100" dir="2700000" algn="tl">
                  <a:srgbClr val="C0C0C0"/>
                </a:outerShdw>
              </a:effectLst>
            </a:endParaRPr>
          </a:p>
        </p:txBody>
      </p:sp>
      <p:pic>
        <p:nvPicPr>
          <p:cNvPr id="35843" name="Picture 4" descr="LogoFinal"/>
          <p:cNvPicPr>
            <a:picLocks noChangeAspect="1" noChangeArrowheads="1"/>
          </p:cNvPicPr>
          <p:nvPr/>
        </p:nvPicPr>
        <p:blipFill>
          <a:blip r:embed="rId2"/>
          <a:srcRect/>
          <a:stretch>
            <a:fillRect/>
          </a:stretch>
        </p:blipFill>
        <p:spPr bwMode="auto">
          <a:xfrm>
            <a:off x="0" y="0"/>
            <a:ext cx="1485900" cy="1320800"/>
          </a:xfrm>
          <a:prstGeom prst="rect">
            <a:avLst/>
          </a:prstGeom>
          <a:noFill/>
          <a:ln w="9525">
            <a:noFill/>
            <a:miter lim="800000"/>
            <a:headEnd/>
            <a:tailEnd/>
          </a:ln>
        </p:spPr>
      </p:pic>
      <p:sp>
        <p:nvSpPr>
          <p:cNvPr id="35844"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5845" name="Picture 4" descr="Home Button">
            <a:hlinkClick r:id="" action="ppaction://hlinkshowjump?jump=firstslide" highlightClick="1"/>
          </p:cNvPr>
          <p:cNvPicPr>
            <a:picLocks noChangeAspect="1" noChangeArrowheads="1"/>
          </p:cNvPicPr>
          <p:nvPr/>
        </p:nvPicPr>
        <p:blipFill>
          <a:blip r:embed="rId3"/>
          <a:srcRect/>
          <a:stretch>
            <a:fillRect/>
          </a:stretch>
        </p:blipFill>
        <p:spPr bwMode="auto">
          <a:xfrm>
            <a:off x="0" y="5849938"/>
            <a:ext cx="1008063" cy="1008062"/>
          </a:xfrm>
          <a:prstGeom prst="rect">
            <a:avLst/>
          </a:prstGeom>
          <a:noFill/>
          <a:ln w="9525">
            <a:noFill/>
            <a:miter lim="800000"/>
            <a:headEnd/>
            <a:tailEnd/>
          </a:ln>
        </p:spPr>
      </p:pic>
      <p:pic>
        <p:nvPicPr>
          <p:cNvPr id="35847" name="Picture 7" descr="pastilla_logo"/>
          <p:cNvPicPr>
            <a:picLocks noChangeAspect="1" noChangeArrowheads="1"/>
          </p:cNvPicPr>
          <p:nvPr/>
        </p:nvPicPr>
        <p:blipFill>
          <a:blip r:embed="rId4"/>
          <a:srcRect/>
          <a:stretch>
            <a:fillRect/>
          </a:stretch>
        </p:blipFill>
        <p:spPr bwMode="auto">
          <a:xfrm>
            <a:off x="8153400" y="0"/>
            <a:ext cx="990600" cy="762000"/>
          </a:xfrm>
          <a:prstGeom prst="rect">
            <a:avLst/>
          </a:prstGeom>
          <a:noFill/>
        </p:spPr>
      </p:pic>
      <p:pic>
        <p:nvPicPr>
          <p:cNvPr id="35849" name="Picture 5" descr="Boton_anterior">
            <a:hlinkClick r:id="rId5" action="ppaction://hlinksldjump"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r>
              <a:rPr lang="es-ES" sz="2000" b="1" smtClean="0">
                <a:solidFill>
                  <a:schemeClr val="bg1"/>
                </a:solidFill>
              </a:rPr>
              <a:t>OUTSOURCING</a:t>
            </a:r>
            <a:br>
              <a:rPr lang="es-ES" sz="2000" b="1" smtClean="0">
                <a:solidFill>
                  <a:schemeClr val="bg1"/>
                </a:solidFill>
              </a:rPr>
            </a:br>
            <a:r>
              <a:rPr lang="es-ES" b="1" smtClean="0">
                <a:solidFill>
                  <a:schemeClr val="bg1"/>
                </a:solidFill>
              </a:rPr>
              <a:t>DISTRIBUCIÓN</a:t>
            </a:r>
          </a:p>
        </p:txBody>
      </p:sp>
      <p:sp>
        <p:nvSpPr>
          <p:cNvPr id="36866" name="Rectangle 3"/>
          <p:cNvSpPr>
            <a:spLocks noGrp="1"/>
          </p:cNvSpPr>
          <p:nvPr>
            <p:ph type="body" idx="1"/>
          </p:nvPr>
        </p:nvSpPr>
        <p:spPr/>
        <p:txBody>
          <a:bodyPr/>
          <a:lstStyle/>
          <a:p>
            <a:endParaRPr lang="es-ES" sz="2000" smtClean="0">
              <a:solidFill>
                <a:schemeClr val="bg1"/>
              </a:solidFill>
            </a:endParaRPr>
          </a:p>
          <a:p>
            <a:r>
              <a:rPr lang="es-ES" sz="2000" smtClean="0">
                <a:solidFill>
                  <a:schemeClr val="bg1"/>
                </a:solidFill>
              </a:rPr>
              <a:t>De la distribución de los productos terminados de ADOS, se encarga la empresa de transportes ChronoExprés, que distribuye a los diferentes clientes.</a:t>
            </a:r>
          </a:p>
          <a:p>
            <a:endParaRPr lang="es-ES" sz="2000" smtClean="0">
              <a:solidFill>
                <a:schemeClr val="bg1"/>
              </a:solidFill>
            </a:endParaRPr>
          </a:p>
          <a:p>
            <a:r>
              <a:rPr lang="es-ES" sz="2000" smtClean="0">
                <a:solidFill>
                  <a:schemeClr val="bg1"/>
                </a:solidFill>
              </a:rPr>
              <a:t>Chronoexprés es una empresa con más de 20 años en el sector de la distribución urgente pero que solo desde el año 2002 opera bajo esta marca. A finales del 2003, Correos adquirió toda la parte accionarial, y se convirtió en el único accionista de Chronoexprés. </a:t>
            </a:r>
          </a:p>
        </p:txBody>
      </p:sp>
      <p:pic>
        <p:nvPicPr>
          <p:cNvPr id="36867" name="Picture 4" descr="logotipo_p"/>
          <p:cNvPicPr>
            <a:picLocks noChangeAspect="1" noChangeArrowheads="1"/>
          </p:cNvPicPr>
          <p:nvPr/>
        </p:nvPicPr>
        <p:blipFill>
          <a:blip r:embed="rId2"/>
          <a:srcRect/>
          <a:stretch>
            <a:fillRect/>
          </a:stretch>
        </p:blipFill>
        <p:spPr bwMode="auto">
          <a:xfrm>
            <a:off x="0" y="0"/>
            <a:ext cx="2952750" cy="714375"/>
          </a:xfrm>
          <a:prstGeom prst="rect">
            <a:avLst/>
          </a:prstGeom>
          <a:noFill/>
          <a:ln w="9525">
            <a:noFill/>
            <a:miter lim="800000"/>
            <a:headEnd/>
            <a:tailEnd/>
          </a:ln>
        </p:spPr>
      </p:pic>
      <p:sp>
        <p:nvSpPr>
          <p:cNvPr id="36868"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6869" name="Picture 4" descr="Home Button">
            <a:hlinkClick r:id="" action="ppaction://hlinkshowjump?jump=firstslide" highlightClick="1"/>
          </p:cNvPr>
          <p:cNvPicPr>
            <a:picLocks noChangeAspect="1" noChangeArrowheads="1"/>
          </p:cNvPicPr>
          <p:nvPr/>
        </p:nvPicPr>
        <p:blipFill>
          <a:blip r:embed="rId3"/>
          <a:srcRect/>
          <a:stretch>
            <a:fillRect/>
          </a:stretch>
        </p:blipFill>
        <p:spPr bwMode="auto">
          <a:xfrm>
            <a:off x="0" y="5849938"/>
            <a:ext cx="1008063" cy="1008062"/>
          </a:xfrm>
          <a:prstGeom prst="rect">
            <a:avLst/>
          </a:prstGeom>
          <a:noFill/>
          <a:ln w="9525">
            <a:noFill/>
            <a:miter lim="800000"/>
            <a:headEnd/>
            <a:tailEnd/>
          </a:ln>
        </p:spPr>
      </p:pic>
      <p:pic>
        <p:nvPicPr>
          <p:cNvPr id="36871" name="Picture 7" descr="pastilla_logo"/>
          <p:cNvPicPr>
            <a:picLocks noChangeAspect="1" noChangeArrowheads="1"/>
          </p:cNvPicPr>
          <p:nvPr/>
        </p:nvPicPr>
        <p:blipFill>
          <a:blip r:embed="rId4"/>
          <a:srcRect/>
          <a:stretch>
            <a:fillRect/>
          </a:stretch>
        </p:blipFill>
        <p:spPr bwMode="auto">
          <a:xfrm>
            <a:off x="8153400" y="0"/>
            <a:ext cx="990600" cy="762000"/>
          </a:xfrm>
          <a:prstGeom prst="rect">
            <a:avLst/>
          </a:prstGeom>
          <a:noFill/>
        </p:spPr>
      </p:pic>
      <p:pic>
        <p:nvPicPr>
          <p:cNvPr id="36872" name="Picture 5" descr="Boton_anterior">
            <a:hlinkClick r:id="rId5" action="ppaction://hlinksldjump"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p:nvPr>
        </p:nvSpPr>
        <p:spPr/>
        <p:txBody>
          <a:bodyPr/>
          <a:lstStyle/>
          <a:p>
            <a:r>
              <a:rPr lang="es-ES" sz="2000" b="1" smtClean="0">
                <a:solidFill>
                  <a:schemeClr val="bg1"/>
                </a:solidFill>
              </a:rPr>
              <a:t>OUTSOURCING</a:t>
            </a:r>
            <a:br>
              <a:rPr lang="es-ES" sz="2000" b="1" smtClean="0">
                <a:solidFill>
                  <a:schemeClr val="bg1"/>
                </a:solidFill>
              </a:rPr>
            </a:br>
            <a:r>
              <a:rPr lang="es-ES" b="1" smtClean="0">
                <a:solidFill>
                  <a:schemeClr val="bg1"/>
                </a:solidFill>
              </a:rPr>
              <a:t>SEGURIDAD</a:t>
            </a:r>
          </a:p>
        </p:txBody>
      </p:sp>
      <p:sp>
        <p:nvSpPr>
          <p:cNvPr id="37890" name="Rectangle 3"/>
          <p:cNvSpPr>
            <a:spLocks noGrp="1"/>
          </p:cNvSpPr>
          <p:nvPr>
            <p:ph type="body" idx="1"/>
          </p:nvPr>
        </p:nvSpPr>
        <p:spPr/>
        <p:txBody>
          <a:bodyPr/>
          <a:lstStyle/>
          <a:p>
            <a:pPr>
              <a:lnSpc>
                <a:spcPct val="80000"/>
              </a:lnSpc>
            </a:pPr>
            <a:endParaRPr lang="es-ES" sz="1600" b="1" smtClean="0">
              <a:solidFill>
                <a:schemeClr val="bg1"/>
              </a:solidFill>
            </a:endParaRPr>
          </a:p>
          <a:p>
            <a:pPr>
              <a:lnSpc>
                <a:spcPct val="80000"/>
              </a:lnSpc>
            </a:pPr>
            <a:endParaRPr lang="es-ES" sz="1600" smtClean="0">
              <a:solidFill>
                <a:schemeClr val="bg1"/>
              </a:solidFill>
            </a:endParaRPr>
          </a:p>
          <a:p>
            <a:pPr>
              <a:lnSpc>
                <a:spcPct val="80000"/>
              </a:lnSpc>
            </a:pPr>
            <a:r>
              <a:rPr lang="es-ES" sz="2000" smtClean="0">
                <a:solidFill>
                  <a:schemeClr val="bg1"/>
                </a:solidFill>
              </a:rPr>
              <a:t>Para la seguridad de la planta de fabricación, la compañía ADOS tiene contratados los servicios de la empresa “</a:t>
            </a:r>
            <a:r>
              <a:rPr lang="es-ES" sz="2000" i="1" smtClean="0">
                <a:solidFill>
                  <a:schemeClr val="bg1"/>
                </a:solidFill>
              </a:rPr>
              <a:t>MECANOEX ANDALUCÍA, S.A.” </a:t>
            </a:r>
            <a:r>
              <a:rPr lang="es-ES" sz="2000" smtClean="0">
                <a:solidFill>
                  <a:schemeClr val="bg1"/>
                </a:solidFill>
              </a:rPr>
              <a:t>la cual ha sido pionera en promover la Tecnología GPS en España aplicada a la Seguridad.</a:t>
            </a:r>
          </a:p>
          <a:p>
            <a:pPr>
              <a:lnSpc>
                <a:spcPct val="80000"/>
              </a:lnSpc>
              <a:buFont typeface="Arial" charset="0"/>
              <a:buNone/>
            </a:pPr>
            <a:r>
              <a:rPr lang="es-ES" sz="2000" smtClean="0">
                <a:solidFill>
                  <a:schemeClr val="bg1"/>
                </a:solidFill>
              </a:rPr>
              <a:t>       Este sistema, basado en el retardo temporal entre la emisión de una señal por los satélites y su recepción por un módulo GPS, indica sobre un plano informático la localización exacta del objeto protegido y mucha más información. Los datos son transmitidos desde el receptor GPS a la Central Receptora de MECANOEX a través de una tarjeta de telefonía celular GSM mediante la cual, la Central, puede transmitir voz y datos al objeto de protección.</a:t>
            </a:r>
            <a:r>
              <a:rPr lang="es-ES" sz="2000" smtClean="0"/>
              <a:t> </a:t>
            </a:r>
          </a:p>
        </p:txBody>
      </p:sp>
      <p:sp>
        <p:nvSpPr>
          <p:cNvPr id="37891"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37892"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05488"/>
            <a:ext cx="1008063" cy="1008062"/>
          </a:xfrm>
          <a:prstGeom prst="rect">
            <a:avLst/>
          </a:prstGeom>
          <a:noFill/>
          <a:ln w="9525">
            <a:noFill/>
            <a:miter lim="800000"/>
            <a:headEnd/>
            <a:tailEnd/>
          </a:ln>
        </p:spPr>
      </p:pic>
      <p:pic>
        <p:nvPicPr>
          <p:cNvPr id="37894" name="Picture 6" descr="Mecanoex"/>
          <p:cNvPicPr>
            <a:picLocks noChangeAspect="1" noChangeArrowheads="1"/>
          </p:cNvPicPr>
          <p:nvPr/>
        </p:nvPicPr>
        <p:blipFill>
          <a:blip r:embed="rId3"/>
          <a:srcRect/>
          <a:stretch>
            <a:fillRect/>
          </a:stretch>
        </p:blipFill>
        <p:spPr bwMode="auto">
          <a:xfrm>
            <a:off x="250825" y="260350"/>
            <a:ext cx="2195513" cy="981075"/>
          </a:xfrm>
          <a:prstGeom prst="rect">
            <a:avLst/>
          </a:prstGeom>
          <a:noFill/>
        </p:spPr>
      </p:pic>
      <p:pic>
        <p:nvPicPr>
          <p:cNvPr id="37895" name="Picture 7" descr="pastilla_logo"/>
          <p:cNvPicPr>
            <a:picLocks noChangeAspect="1" noChangeArrowheads="1"/>
          </p:cNvPicPr>
          <p:nvPr/>
        </p:nvPicPr>
        <p:blipFill>
          <a:blip r:embed="rId4"/>
          <a:srcRect/>
          <a:stretch>
            <a:fillRect/>
          </a:stretch>
        </p:blipFill>
        <p:spPr bwMode="auto">
          <a:xfrm>
            <a:off x="8153400" y="0"/>
            <a:ext cx="990600" cy="762000"/>
          </a:xfrm>
          <a:prstGeom prst="rect">
            <a:avLst/>
          </a:prstGeom>
          <a:noFill/>
        </p:spPr>
      </p:pic>
      <p:pic>
        <p:nvPicPr>
          <p:cNvPr id="37896" name="Picture 5" descr="Boton_anterior">
            <a:hlinkClick r:id="rId5" action="ppaction://hlinksldjump"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p:txBody>
          <a:bodyPr/>
          <a:lstStyle/>
          <a:p>
            <a:r>
              <a:rPr lang="es-ES" sz="2000" b="1" smtClean="0">
                <a:solidFill>
                  <a:schemeClr val="bg1"/>
                </a:solidFill>
              </a:rPr>
              <a:t>OUTSOURCING</a:t>
            </a:r>
            <a:br>
              <a:rPr lang="es-ES" sz="2000" b="1" smtClean="0">
                <a:solidFill>
                  <a:schemeClr val="bg1"/>
                </a:solidFill>
              </a:rPr>
            </a:br>
            <a:r>
              <a:rPr lang="es-ES" b="1" smtClean="0">
                <a:solidFill>
                  <a:schemeClr val="bg1"/>
                </a:solidFill>
              </a:rPr>
              <a:t>RETIRADA Y TRATAMIENTO DE RESIDUOS TÓXICOS</a:t>
            </a:r>
          </a:p>
        </p:txBody>
      </p:sp>
      <p:sp>
        <p:nvSpPr>
          <p:cNvPr id="40962" name="Rectangle 3"/>
          <p:cNvSpPr>
            <a:spLocks noGrp="1"/>
          </p:cNvSpPr>
          <p:nvPr>
            <p:ph type="body" idx="1"/>
          </p:nvPr>
        </p:nvSpPr>
        <p:spPr/>
        <p:txBody>
          <a:bodyPr/>
          <a:lstStyle/>
          <a:p>
            <a:pPr>
              <a:buFontTx/>
              <a:buChar char="•"/>
            </a:pPr>
            <a:endParaRPr lang="es-ES" sz="1800" smtClean="0">
              <a:solidFill>
                <a:schemeClr val="bg1"/>
              </a:solidFill>
            </a:endParaRPr>
          </a:p>
          <a:p>
            <a:pPr>
              <a:buFontTx/>
              <a:buChar char="•"/>
            </a:pPr>
            <a:r>
              <a:rPr lang="es-ES" sz="1800" smtClean="0">
                <a:solidFill>
                  <a:schemeClr val="bg1"/>
                </a:solidFill>
              </a:rPr>
              <a:t>Una sociedad moderna tiene el compromiso de hacer compatible el desarrollo y la producción industrial con el respeto al medio ambiente. Por ello, ADOS tiene contratados los servicios de una de las entidades del Grupo TRADEBE con el objetivo de satisfacer las necesidades sociales a través de unos sistemas innovadores, integrales y de alta calidad, poniendo solución a los problemas que generan los residuos producidos por las personas y la industria, utilizando preferentemente técnicas eficientes de valorización (reciclaje y recuperación) en detrimento de procesos destructivos.</a:t>
            </a:r>
          </a:p>
          <a:p>
            <a:endParaRPr lang="es-ES" sz="1800" smtClean="0">
              <a:solidFill>
                <a:schemeClr val="bg1"/>
              </a:solidFill>
            </a:endParaRPr>
          </a:p>
          <a:p>
            <a:r>
              <a:rPr lang="es-ES" sz="1800" smtClean="0">
                <a:solidFill>
                  <a:schemeClr val="bg1"/>
                </a:solidFill>
              </a:rPr>
              <a:t>El Grupo TRADEBE está integrado por un total de diez empresas que desarrollan sus actividades desde hace más de 25 años en sectores relacionados con la protección del medio ambiente y con la gestión, tratamiento y reciclaje de residuos urbanos e industriales y aguas residuales, siendo los líderes de su sector en nuestro país. </a:t>
            </a:r>
          </a:p>
          <a:p>
            <a:endParaRPr lang="es-ES" sz="1800" smtClean="0">
              <a:solidFill>
                <a:schemeClr val="bg1"/>
              </a:solidFill>
            </a:endParaRPr>
          </a:p>
          <a:p>
            <a:endParaRPr lang="es-ES" sz="2000" smtClean="0">
              <a:solidFill>
                <a:schemeClr val="bg1"/>
              </a:solidFill>
            </a:endParaRPr>
          </a:p>
        </p:txBody>
      </p:sp>
      <p:sp>
        <p:nvSpPr>
          <p:cNvPr id="40963"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40964"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40966" name="Picture 6" descr="tradebe"/>
          <p:cNvPicPr>
            <a:picLocks noChangeAspect="1" noChangeArrowheads="1"/>
          </p:cNvPicPr>
          <p:nvPr/>
        </p:nvPicPr>
        <p:blipFill>
          <a:blip r:embed="rId3"/>
          <a:srcRect/>
          <a:stretch>
            <a:fillRect/>
          </a:stretch>
        </p:blipFill>
        <p:spPr bwMode="auto">
          <a:xfrm>
            <a:off x="7235825" y="1196975"/>
            <a:ext cx="1657350" cy="720725"/>
          </a:xfrm>
          <a:prstGeom prst="rect">
            <a:avLst/>
          </a:prstGeom>
          <a:noFill/>
        </p:spPr>
      </p:pic>
      <p:pic>
        <p:nvPicPr>
          <p:cNvPr id="40967" name="Picture 7" descr="pastilla_logo"/>
          <p:cNvPicPr>
            <a:picLocks noChangeAspect="1" noChangeArrowheads="1"/>
          </p:cNvPicPr>
          <p:nvPr/>
        </p:nvPicPr>
        <p:blipFill>
          <a:blip r:embed="rId4"/>
          <a:srcRect/>
          <a:stretch>
            <a:fillRect/>
          </a:stretch>
        </p:blipFill>
        <p:spPr bwMode="auto">
          <a:xfrm>
            <a:off x="0" y="0"/>
            <a:ext cx="990600" cy="762000"/>
          </a:xfrm>
          <a:prstGeom prst="rect">
            <a:avLst/>
          </a:prstGeom>
          <a:noFill/>
        </p:spPr>
      </p:pic>
      <p:pic>
        <p:nvPicPr>
          <p:cNvPr id="40968" name="Picture 5" descr="Boton_anterior">
            <a:hlinkClick r:id="rId5" action="ppaction://hlinksldjump"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54" name="Rectangle 2"/>
          <p:cNvSpPr>
            <a:spLocks noGrp="1"/>
          </p:cNvSpPr>
          <p:nvPr>
            <p:ph type="title"/>
          </p:nvPr>
        </p:nvSpPr>
        <p:spPr>
          <a:xfrm>
            <a:off x="468313" y="0"/>
            <a:ext cx="8229600" cy="1143000"/>
          </a:xfrm>
        </p:spPr>
        <p:txBody>
          <a:bodyPr/>
          <a:lstStyle/>
          <a:p>
            <a:r>
              <a:rPr lang="es-ES" b="1" smtClean="0">
                <a:solidFill>
                  <a:schemeClr val="bg1"/>
                </a:solidFill>
              </a:rPr>
              <a:t>ORGANIGRAMA</a:t>
            </a:r>
          </a:p>
        </p:txBody>
      </p:sp>
      <p:pic>
        <p:nvPicPr>
          <p:cNvPr id="38955" name="Picture 4" descr="Home Button">
            <a:hlinkClick r:id="" action="ppaction://hlinkshowjump?jump=firstslide" highlightClick="1"/>
          </p:cNvPr>
          <p:cNvPicPr>
            <a:picLocks noChangeAspect="1" noChangeArrowheads="1"/>
          </p:cNvPicPr>
          <p:nvPr/>
        </p:nvPicPr>
        <p:blipFill>
          <a:blip r:embed="rId3"/>
          <a:srcRect/>
          <a:stretch>
            <a:fillRect/>
          </a:stretch>
        </p:blipFill>
        <p:spPr bwMode="auto">
          <a:xfrm>
            <a:off x="0" y="5849938"/>
            <a:ext cx="1008063" cy="1008062"/>
          </a:xfrm>
          <a:prstGeom prst="rect">
            <a:avLst/>
          </a:prstGeom>
          <a:noFill/>
          <a:ln w="9525">
            <a:noFill/>
            <a:miter lim="800000"/>
            <a:headEnd/>
            <a:tailEnd/>
          </a:ln>
        </p:spPr>
      </p:pic>
      <p:pic>
        <p:nvPicPr>
          <p:cNvPr id="38956"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
        <p:nvSpPr>
          <p:cNvPr id="38957"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graphicFrame>
        <p:nvGraphicFramePr>
          <p:cNvPr id="38920" name="Organization Chart 8"/>
          <p:cNvGraphicFramePr>
            <a:graphicFrameLocks/>
          </p:cNvGraphicFramePr>
          <p:nvPr/>
        </p:nvGraphicFramePr>
        <p:xfrm>
          <a:off x="395288" y="1196975"/>
          <a:ext cx="8964612" cy="4824413"/>
        </p:xfrm>
        <a:graphic>
          <a:graphicData uri="http://schemas.openxmlformats.org/drawingml/2006/compatibility">
            <com:legacyDrawing xmlns:com="http://schemas.openxmlformats.org/drawingml/2006/compatibility" spid="_x0000_s38920"/>
          </a:graphicData>
        </a:graphic>
      </p:graphicFrame>
      <p:sp>
        <p:nvSpPr>
          <p:cNvPr id="38962" name="Line 50"/>
          <p:cNvSpPr>
            <a:spLocks noChangeShapeType="1"/>
          </p:cNvSpPr>
          <p:nvPr/>
        </p:nvSpPr>
        <p:spPr bwMode="auto">
          <a:xfrm>
            <a:off x="0" y="3141663"/>
            <a:ext cx="9144000" cy="0"/>
          </a:xfrm>
          <a:prstGeom prst="line">
            <a:avLst/>
          </a:prstGeom>
          <a:noFill/>
          <a:ln w="38100">
            <a:solidFill>
              <a:schemeClr val="folHlink"/>
            </a:solidFill>
            <a:prstDash val="dashDot"/>
            <a:round/>
            <a:headEnd/>
            <a:tailEnd/>
          </a:ln>
          <a:effectLst/>
        </p:spPr>
        <p:txBody>
          <a:bodyPr/>
          <a:lstStyle/>
          <a:p>
            <a:endParaRPr lang="es-ES"/>
          </a:p>
        </p:txBody>
      </p:sp>
      <p:sp>
        <p:nvSpPr>
          <p:cNvPr id="38963" name="Line 51"/>
          <p:cNvSpPr>
            <a:spLocks noChangeShapeType="1"/>
          </p:cNvSpPr>
          <p:nvPr/>
        </p:nvSpPr>
        <p:spPr bwMode="auto">
          <a:xfrm>
            <a:off x="0" y="4868863"/>
            <a:ext cx="9144000" cy="0"/>
          </a:xfrm>
          <a:prstGeom prst="line">
            <a:avLst/>
          </a:prstGeom>
          <a:noFill/>
          <a:ln w="38100">
            <a:solidFill>
              <a:schemeClr val="folHlink"/>
            </a:solidFill>
            <a:prstDash val="dashDot"/>
            <a:round/>
            <a:headEnd/>
            <a:tailEnd/>
          </a:ln>
          <a:effectLst/>
        </p:spPr>
        <p:txBody>
          <a:bodyPr/>
          <a:lstStyle/>
          <a:p>
            <a:endParaRPr lang="es-ES"/>
          </a:p>
        </p:txBody>
      </p:sp>
      <p:sp>
        <p:nvSpPr>
          <p:cNvPr id="38964" name="Text Box 52"/>
          <p:cNvSpPr txBox="1">
            <a:spLocks noChangeArrowheads="1"/>
          </p:cNvSpPr>
          <p:nvPr/>
        </p:nvSpPr>
        <p:spPr bwMode="auto">
          <a:xfrm>
            <a:off x="179388" y="2636838"/>
            <a:ext cx="1223962" cy="396875"/>
          </a:xfrm>
          <a:prstGeom prst="rect">
            <a:avLst/>
          </a:prstGeom>
          <a:noFill/>
          <a:ln w="9525">
            <a:noFill/>
            <a:miter lim="800000"/>
            <a:headEnd/>
            <a:tailEnd/>
          </a:ln>
          <a:effectLst/>
        </p:spPr>
        <p:txBody>
          <a:bodyPr>
            <a:spAutoFit/>
          </a:bodyPr>
          <a:lstStyle/>
          <a:p>
            <a:pPr>
              <a:spcBef>
                <a:spcPct val="50000"/>
              </a:spcBef>
            </a:pPr>
            <a:r>
              <a:rPr lang="es-ES" sz="2000" b="1">
                <a:solidFill>
                  <a:schemeClr val="bg1"/>
                </a:solidFill>
                <a:effectLst>
                  <a:outerShdw blurRad="38100" dist="38100" dir="2700000" algn="tl">
                    <a:srgbClr val="C0C0C0"/>
                  </a:outerShdw>
                </a:effectLst>
                <a:latin typeface="Calibri" pitchFamily="34" charset="0"/>
              </a:rPr>
              <a:t>NIVEL 1</a:t>
            </a:r>
          </a:p>
        </p:txBody>
      </p:sp>
      <p:sp>
        <p:nvSpPr>
          <p:cNvPr id="38965" name="Text Box 53"/>
          <p:cNvSpPr txBox="1">
            <a:spLocks noChangeArrowheads="1"/>
          </p:cNvSpPr>
          <p:nvPr/>
        </p:nvSpPr>
        <p:spPr bwMode="auto">
          <a:xfrm>
            <a:off x="179388" y="4292600"/>
            <a:ext cx="1223962" cy="396875"/>
          </a:xfrm>
          <a:prstGeom prst="rect">
            <a:avLst/>
          </a:prstGeom>
          <a:noFill/>
          <a:ln w="9525">
            <a:noFill/>
            <a:miter lim="800000"/>
            <a:headEnd/>
            <a:tailEnd/>
          </a:ln>
          <a:effectLst/>
        </p:spPr>
        <p:txBody>
          <a:bodyPr>
            <a:spAutoFit/>
          </a:bodyPr>
          <a:lstStyle/>
          <a:p>
            <a:pPr>
              <a:spcBef>
                <a:spcPct val="50000"/>
              </a:spcBef>
            </a:pPr>
            <a:r>
              <a:rPr lang="es-ES" sz="2000" b="1">
                <a:solidFill>
                  <a:schemeClr val="bg1"/>
                </a:solidFill>
                <a:effectLst>
                  <a:outerShdw blurRad="38100" dist="38100" dir="2700000" algn="tl">
                    <a:srgbClr val="C0C0C0"/>
                  </a:outerShdw>
                </a:effectLst>
                <a:latin typeface="Calibri" pitchFamily="34" charset="0"/>
              </a:rPr>
              <a:t>NIVEL 2</a:t>
            </a:r>
          </a:p>
        </p:txBody>
      </p:sp>
      <p:sp>
        <p:nvSpPr>
          <p:cNvPr id="38966" name="Text Box 54"/>
          <p:cNvSpPr txBox="1">
            <a:spLocks noChangeArrowheads="1"/>
          </p:cNvSpPr>
          <p:nvPr/>
        </p:nvSpPr>
        <p:spPr bwMode="auto">
          <a:xfrm>
            <a:off x="1908175" y="6092825"/>
            <a:ext cx="1223963" cy="396875"/>
          </a:xfrm>
          <a:prstGeom prst="rect">
            <a:avLst/>
          </a:prstGeom>
          <a:noFill/>
          <a:ln w="9525">
            <a:noFill/>
            <a:miter lim="800000"/>
            <a:headEnd/>
            <a:tailEnd/>
          </a:ln>
          <a:effectLst/>
        </p:spPr>
        <p:txBody>
          <a:bodyPr>
            <a:spAutoFit/>
          </a:bodyPr>
          <a:lstStyle/>
          <a:p>
            <a:pPr>
              <a:spcBef>
                <a:spcPct val="50000"/>
              </a:spcBef>
            </a:pPr>
            <a:r>
              <a:rPr lang="es-ES" sz="2000" b="1">
                <a:solidFill>
                  <a:schemeClr val="bg1"/>
                </a:solidFill>
                <a:effectLst>
                  <a:outerShdw blurRad="38100" dist="38100" dir="2700000" algn="tl">
                    <a:srgbClr val="C0C0C0"/>
                  </a:outerShdw>
                </a:effectLst>
                <a:latin typeface="Calibri" pitchFamily="34" charset="0"/>
              </a:rPr>
              <a:t>NIVEL 3</a:t>
            </a:r>
          </a:p>
        </p:txBody>
      </p:sp>
      <p:sp>
        <p:nvSpPr>
          <p:cNvPr id="38967" name="Line 55"/>
          <p:cNvSpPr>
            <a:spLocks noChangeShapeType="1"/>
          </p:cNvSpPr>
          <p:nvPr/>
        </p:nvSpPr>
        <p:spPr bwMode="auto">
          <a:xfrm>
            <a:off x="6011863" y="1484313"/>
            <a:ext cx="1008062" cy="0"/>
          </a:xfrm>
          <a:prstGeom prst="line">
            <a:avLst/>
          </a:prstGeom>
          <a:noFill/>
          <a:ln w="38100">
            <a:solidFill>
              <a:srgbClr val="00FF00"/>
            </a:solidFill>
            <a:round/>
            <a:headEnd/>
            <a:tailEnd type="triangle" w="med" len="med"/>
          </a:ln>
          <a:effectLst/>
        </p:spPr>
        <p:txBody>
          <a:bodyPr/>
          <a:lstStyle/>
          <a:p>
            <a:endParaRPr lang="es-ES"/>
          </a:p>
        </p:txBody>
      </p:sp>
      <p:sp>
        <p:nvSpPr>
          <p:cNvPr id="38968" name="Text Box 56"/>
          <p:cNvSpPr txBox="1">
            <a:spLocks noChangeArrowheads="1"/>
          </p:cNvSpPr>
          <p:nvPr/>
        </p:nvSpPr>
        <p:spPr bwMode="auto">
          <a:xfrm>
            <a:off x="7019925" y="1196975"/>
            <a:ext cx="1295400" cy="641350"/>
          </a:xfrm>
          <a:prstGeom prst="rect">
            <a:avLst/>
          </a:prstGeom>
          <a:noFill/>
          <a:ln w="9525">
            <a:noFill/>
            <a:miter lim="800000"/>
            <a:headEnd/>
            <a:tailEnd/>
          </a:ln>
          <a:effectLst/>
        </p:spPr>
        <p:txBody>
          <a:bodyPr>
            <a:spAutoFit/>
          </a:bodyPr>
          <a:lstStyle/>
          <a:p>
            <a:pPr>
              <a:spcBef>
                <a:spcPct val="50000"/>
              </a:spcBef>
            </a:pPr>
            <a:r>
              <a:rPr lang="es-ES">
                <a:solidFill>
                  <a:srgbClr val="00FF00"/>
                </a:solidFill>
                <a:effectLst>
                  <a:outerShdw blurRad="38100" dist="38100" dir="2700000" algn="tl">
                    <a:srgbClr val="C0C0C0"/>
                  </a:outerShdw>
                </a:effectLst>
                <a:latin typeface="Calibri" pitchFamily="34" charset="0"/>
              </a:rPr>
              <a:t>Span de control: 5</a:t>
            </a:r>
          </a:p>
        </p:txBody>
      </p:sp>
      <p:sp>
        <p:nvSpPr>
          <p:cNvPr id="38969" name="Line 57"/>
          <p:cNvSpPr>
            <a:spLocks noChangeShapeType="1"/>
          </p:cNvSpPr>
          <p:nvPr/>
        </p:nvSpPr>
        <p:spPr bwMode="auto">
          <a:xfrm>
            <a:off x="2555875" y="4149725"/>
            <a:ext cx="503238" cy="0"/>
          </a:xfrm>
          <a:prstGeom prst="line">
            <a:avLst/>
          </a:prstGeom>
          <a:noFill/>
          <a:ln w="38100">
            <a:solidFill>
              <a:srgbClr val="00FF00"/>
            </a:solidFill>
            <a:round/>
            <a:headEnd/>
            <a:tailEnd type="triangle" w="med" len="med"/>
          </a:ln>
          <a:effectLst/>
        </p:spPr>
        <p:txBody>
          <a:bodyPr/>
          <a:lstStyle/>
          <a:p>
            <a:endParaRPr lang="es-ES"/>
          </a:p>
        </p:txBody>
      </p:sp>
      <p:sp>
        <p:nvSpPr>
          <p:cNvPr id="38970" name="Text Box 58"/>
          <p:cNvSpPr txBox="1">
            <a:spLocks noChangeArrowheads="1"/>
          </p:cNvSpPr>
          <p:nvPr/>
        </p:nvSpPr>
        <p:spPr bwMode="auto">
          <a:xfrm>
            <a:off x="2987675" y="3860800"/>
            <a:ext cx="1295400" cy="641350"/>
          </a:xfrm>
          <a:prstGeom prst="rect">
            <a:avLst/>
          </a:prstGeom>
          <a:noFill/>
          <a:ln w="9525">
            <a:noFill/>
            <a:miter lim="800000"/>
            <a:headEnd/>
            <a:tailEnd/>
          </a:ln>
          <a:effectLst/>
        </p:spPr>
        <p:txBody>
          <a:bodyPr>
            <a:spAutoFit/>
          </a:bodyPr>
          <a:lstStyle/>
          <a:p>
            <a:pPr>
              <a:spcBef>
                <a:spcPct val="50000"/>
              </a:spcBef>
            </a:pPr>
            <a:r>
              <a:rPr lang="es-ES">
                <a:solidFill>
                  <a:srgbClr val="00FF00"/>
                </a:solidFill>
                <a:effectLst>
                  <a:outerShdw blurRad="38100" dist="38100" dir="2700000" algn="tl">
                    <a:srgbClr val="C0C0C0"/>
                  </a:outerShdw>
                </a:effectLst>
                <a:latin typeface="Calibri" pitchFamily="34" charset="0"/>
              </a:rPr>
              <a:t>Span de control: 4</a:t>
            </a:r>
          </a:p>
        </p:txBody>
      </p:sp>
      <p:sp>
        <p:nvSpPr>
          <p:cNvPr id="38971" name="Line 59"/>
          <p:cNvSpPr>
            <a:spLocks noChangeShapeType="1"/>
          </p:cNvSpPr>
          <p:nvPr/>
        </p:nvSpPr>
        <p:spPr bwMode="auto">
          <a:xfrm>
            <a:off x="5292725" y="4149725"/>
            <a:ext cx="431800" cy="0"/>
          </a:xfrm>
          <a:prstGeom prst="line">
            <a:avLst/>
          </a:prstGeom>
          <a:noFill/>
          <a:ln w="38100">
            <a:solidFill>
              <a:srgbClr val="00FF00"/>
            </a:solidFill>
            <a:round/>
            <a:headEnd/>
            <a:tailEnd type="triangle" w="med" len="med"/>
          </a:ln>
          <a:effectLst/>
        </p:spPr>
        <p:txBody>
          <a:bodyPr/>
          <a:lstStyle/>
          <a:p>
            <a:endParaRPr lang="es-ES"/>
          </a:p>
        </p:txBody>
      </p:sp>
      <p:sp>
        <p:nvSpPr>
          <p:cNvPr id="38972" name="Text Box 60"/>
          <p:cNvSpPr txBox="1">
            <a:spLocks noChangeArrowheads="1"/>
          </p:cNvSpPr>
          <p:nvPr/>
        </p:nvSpPr>
        <p:spPr bwMode="auto">
          <a:xfrm>
            <a:off x="5651500" y="3860800"/>
            <a:ext cx="1295400" cy="641350"/>
          </a:xfrm>
          <a:prstGeom prst="rect">
            <a:avLst/>
          </a:prstGeom>
          <a:noFill/>
          <a:ln w="9525">
            <a:noFill/>
            <a:miter lim="800000"/>
            <a:headEnd/>
            <a:tailEnd/>
          </a:ln>
          <a:effectLst/>
        </p:spPr>
        <p:txBody>
          <a:bodyPr>
            <a:spAutoFit/>
          </a:bodyPr>
          <a:lstStyle/>
          <a:p>
            <a:pPr>
              <a:spcBef>
                <a:spcPct val="50000"/>
              </a:spcBef>
            </a:pPr>
            <a:r>
              <a:rPr lang="es-ES">
                <a:solidFill>
                  <a:srgbClr val="00FF00"/>
                </a:solidFill>
                <a:effectLst>
                  <a:outerShdw blurRad="38100" dist="38100" dir="2700000" algn="tl">
                    <a:srgbClr val="C0C0C0"/>
                  </a:outerShdw>
                </a:effectLst>
                <a:latin typeface="Calibri" pitchFamily="34" charset="0"/>
              </a:rPr>
              <a:t>Span de control: 2</a:t>
            </a:r>
          </a:p>
        </p:txBody>
      </p:sp>
      <p:sp>
        <p:nvSpPr>
          <p:cNvPr id="38973" name="Line 61"/>
          <p:cNvSpPr>
            <a:spLocks noChangeShapeType="1"/>
          </p:cNvSpPr>
          <p:nvPr/>
        </p:nvSpPr>
        <p:spPr bwMode="auto">
          <a:xfrm flipV="1">
            <a:off x="7235825" y="3500438"/>
            <a:ext cx="431800" cy="288925"/>
          </a:xfrm>
          <a:prstGeom prst="line">
            <a:avLst/>
          </a:prstGeom>
          <a:noFill/>
          <a:ln w="38100">
            <a:solidFill>
              <a:srgbClr val="00FF00"/>
            </a:solidFill>
            <a:round/>
            <a:headEnd/>
            <a:tailEnd type="triangle" w="med" len="med"/>
          </a:ln>
          <a:effectLst/>
        </p:spPr>
        <p:txBody>
          <a:bodyPr/>
          <a:lstStyle/>
          <a:p>
            <a:endParaRPr lang="es-ES"/>
          </a:p>
        </p:txBody>
      </p:sp>
      <p:sp>
        <p:nvSpPr>
          <p:cNvPr id="38975" name="Text Box 63"/>
          <p:cNvSpPr txBox="1">
            <a:spLocks noChangeArrowheads="1"/>
          </p:cNvSpPr>
          <p:nvPr/>
        </p:nvSpPr>
        <p:spPr bwMode="auto">
          <a:xfrm>
            <a:off x="7667625" y="3068638"/>
            <a:ext cx="1295400" cy="641350"/>
          </a:xfrm>
          <a:prstGeom prst="rect">
            <a:avLst/>
          </a:prstGeom>
          <a:noFill/>
          <a:ln w="9525">
            <a:noFill/>
            <a:miter lim="800000"/>
            <a:headEnd/>
            <a:tailEnd/>
          </a:ln>
          <a:effectLst/>
        </p:spPr>
        <p:txBody>
          <a:bodyPr>
            <a:spAutoFit/>
          </a:bodyPr>
          <a:lstStyle/>
          <a:p>
            <a:pPr>
              <a:spcBef>
                <a:spcPct val="50000"/>
              </a:spcBef>
            </a:pPr>
            <a:r>
              <a:rPr lang="es-ES">
                <a:solidFill>
                  <a:srgbClr val="00FF00"/>
                </a:solidFill>
                <a:effectLst>
                  <a:outerShdw blurRad="38100" dist="38100" dir="2700000" algn="tl">
                    <a:srgbClr val="C0C0C0"/>
                  </a:outerShdw>
                </a:effectLst>
                <a:latin typeface="Calibri" pitchFamily="34" charset="0"/>
              </a:rPr>
              <a:t>Span de control: 3</a:t>
            </a:r>
          </a:p>
        </p:txBody>
      </p:sp>
      <p:pic>
        <p:nvPicPr>
          <p:cNvPr id="38976" name="Picture 64"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p:txBody>
          <a:bodyPr/>
          <a:lstStyle/>
          <a:p>
            <a:pPr>
              <a:defRPr/>
            </a:pPr>
            <a:r>
              <a:rPr lang="es-ES" sz="4000" b="1" smtClean="0">
                <a:solidFill>
                  <a:schemeClr val="bg1"/>
                </a:solidFill>
                <a:effectLst>
                  <a:outerShdw blurRad="38100" dist="38100" dir="2700000" algn="tl">
                    <a:srgbClr val="C0C0C0"/>
                  </a:outerShdw>
                </a:effectLst>
              </a:rPr>
              <a:t>ORGANIGRAMA</a:t>
            </a:r>
            <a:br>
              <a:rPr lang="es-ES" sz="4000" b="1" smtClean="0">
                <a:solidFill>
                  <a:schemeClr val="bg1"/>
                </a:solidFill>
                <a:effectLst>
                  <a:outerShdw blurRad="38100" dist="38100" dir="2700000" algn="tl">
                    <a:srgbClr val="C0C0C0"/>
                  </a:outerShdw>
                </a:effectLst>
              </a:rPr>
            </a:br>
            <a:r>
              <a:rPr lang="es-ES" sz="4000" b="1" smtClean="0">
                <a:solidFill>
                  <a:schemeClr val="bg1"/>
                </a:solidFill>
                <a:effectLst>
                  <a:outerShdw blurRad="38100" dist="38100" dir="2700000" algn="tl">
                    <a:srgbClr val="C0C0C0"/>
                  </a:outerShdw>
                </a:effectLst>
              </a:rPr>
              <a:t>JERÁRQUICO</a:t>
            </a:r>
          </a:p>
        </p:txBody>
      </p:sp>
      <p:pic>
        <p:nvPicPr>
          <p:cNvPr id="41988" name="Picture 4"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41989" name="Picture 4" descr="Home Button">
            <a:hlinkClick r:id="" action="ppaction://hlinkshowjump?jump=firstslide" highlightClick="1"/>
          </p:cNvPr>
          <p:cNvPicPr>
            <a:picLocks noChangeAspect="1" noChangeArrowheads="1"/>
          </p:cNvPicPr>
          <p:nvPr/>
        </p:nvPicPr>
        <p:blipFill>
          <a:blip r:embed="rId4"/>
          <a:srcRect/>
          <a:stretch>
            <a:fillRect/>
          </a:stretch>
        </p:blipFill>
        <p:spPr bwMode="auto">
          <a:xfrm>
            <a:off x="0" y="5849938"/>
            <a:ext cx="1008063" cy="1008062"/>
          </a:xfrm>
          <a:prstGeom prst="rect">
            <a:avLst/>
          </a:prstGeom>
          <a:noFill/>
          <a:ln w="9525">
            <a:noFill/>
            <a:miter lim="800000"/>
            <a:headEnd/>
            <a:tailEnd/>
          </a:ln>
        </p:spPr>
      </p:pic>
      <p:sp>
        <p:nvSpPr>
          <p:cNvPr id="41990"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graphicFrame>
        <p:nvGraphicFramePr>
          <p:cNvPr id="41992" name="Organization Chart 8"/>
          <p:cNvGraphicFramePr>
            <a:graphicFrameLocks/>
          </p:cNvGraphicFramePr>
          <p:nvPr/>
        </p:nvGraphicFramePr>
        <p:xfrm>
          <a:off x="3779838" y="1700213"/>
          <a:ext cx="4391025" cy="4316412"/>
        </p:xfrm>
        <a:graphic>
          <a:graphicData uri="http://schemas.openxmlformats.org/drawingml/2006/compatibility">
            <com:legacyDrawing xmlns:com="http://schemas.openxmlformats.org/drawingml/2006/compatibility" spid="_x0000_s41992"/>
          </a:graphicData>
        </a:graphic>
      </p:graphicFrame>
      <p:pic>
        <p:nvPicPr>
          <p:cNvPr id="42021" name="Picture 5" descr="Boton_anterior">
            <a:hlinkClick r:id="rId5" action="ppaction://hlinksldjump"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p:cNvSpPr>
          <p:nvPr>
            <p:ph type="title"/>
          </p:nvPr>
        </p:nvSpPr>
        <p:spPr/>
        <p:txBody>
          <a:bodyPr/>
          <a:lstStyle/>
          <a:p>
            <a:r>
              <a:rPr lang="es-ES" sz="4000" b="1" smtClean="0">
                <a:solidFill>
                  <a:schemeClr val="bg1"/>
                </a:solidFill>
              </a:rPr>
              <a:t>ANÁLISIS DE LA ESTRUCTURA FORMAL</a:t>
            </a:r>
          </a:p>
        </p:txBody>
      </p:sp>
      <p:sp>
        <p:nvSpPr>
          <p:cNvPr id="44034" name="Rectangle 3"/>
          <p:cNvSpPr>
            <a:spLocks noGrp="1"/>
          </p:cNvSpPr>
          <p:nvPr>
            <p:ph type="body" idx="1"/>
          </p:nvPr>
        </p:nvSpPr>
        <p:spPr>
          <a:xfrm>
            <a:off x="468313" y="1628775"/>
            <a:ext cx="8229600" cy="4525963"/>
          </a:xfrm>
        </p:spPr>
        <p:txBody>
          <a:bodyPr/>
          <a:lstStyle/>
          <a:p>
            <a:pPr>
              <a:lnSpc>
                <a:spcPct val="80000"/>
              </a:lnSpc>
            </a:pPr>
            <a:endParaRPr lang="es-ES" sz="2000" smtClean="0">
              <a:solidFill>
                <a:schemeClr val="bg1"/>
              </a:solidFill>
            </a:endParaRPr>
          </a:p>
          <a:p>
            <a:pPr>
              <a:lnSpc>
                <a:spcPct val="80000"/>
              </a:lnSpc>
            </a:pPr>
            <a:r>
              <a:rPr lang="es-ES" sz="2000" smtClean="0">
                <a:solidFill>
                  <a:schemeClr val="bg1"/>
                </a:solidFill>
              </a:rPr>
              <a:t>Nº Niveles: Tres niveles superiores.</a:t>
            </a:r>
          </a:p>
          <a:p>
            <a:pPr>
              <a:lnSpc>
                <a:spcPct val="80000"/>
              </a:lnSpc>
            </a:pPr>
            <a:endParaRPr lang="es-ES" sz="2000" smtClean="0">
              <a:solidFill>
                <a:schemeClr val="bg1"/>
              </a:solidFill>
            </a:endParaRPr>
          </a:p>
          <a:p>
            <a:pPr>
              <a:lnSpc>
                <a:spcPct val="80000"/>
              </a:lnSpc>
            </a:pPr>
            <a:r>
              <a:rPr lang="es-ES" sz="2000" smtClean="0">
                <a:solidFill>
                  <a:schemeClr val="bg1"/>
                </a:solidFill>
              </a:rPr>
              <a:t>Tamaño de la unidad media por departamentos:</a:t>
            </a:r>
          </a:p>
          <a:p>
            <a:pPr>
              <a:lnSpc>
                <a:spcPct val="80000"/>
              </a:lnSpc>
            </a:pPr>
            <a:endParaRPr lang="es-ES" sz="2000" smtClean="0">
              <a:solidFill>
                <a:schemeClr val="bg1"/>
              </a:solidFill>
            </a:endParaRPr>
          </a:p>
          <a:p>
            <a:pPr>
              <a:lnSpc>
                <a:spcPct val="80000"/>
              </a:lnSpc>
            </a:pPr>
            <a:r>
              <a:rPr lang="es-ES" sz="2000" i="1" smtClean="0">
                <a:solidFill>
                  <a:schemeClr val="bg1"/>
                </a:solidFill>
              </a:rPr>
              <a:t>Span de control del director gerente</a:t>
            </a:r>
            <a:r>
              <a:rPr lang="es-ES" sz="2000" smtClean="0">
                <a:solidFill>
                  <a:schemeClr val="bg1"/>
                </a:solidFill>
              </a:rPr>
              <a:t>: 5</a:t>
            </a:r>
          </a:p>
          <a:p>
            <a:pPr>
              <a:lnSpc>
                <a:spcPct val="80000"/>
              </a:lnSpc>
            </a:pPr>
            <a:r>
              <a:rPr lang="es-ES" sz="2000" i="1" smtClean="0">
                <a:solidFill>
                  <a:schemeClr val="bg1"/>
                </a:solidFill>
              </a:rPr>
              <a:t>Dirección: </a:t>
            </a:r>
            <a:r>
              <a:rPr lang="es-ES" sz="2000" smtClean="0">
                <a:solidFill>
                  <a:schemeClr val="bg1"/>
                </a:solidFill>
              </a:rPr>
              <a:t>4</a:t>
            </a:r>
          </a:p>
          <a:p>
            <a:pPr>
              <a:lnSpc>
                <a:spcPct val="80000"/>
              </a:lnSpc>
            </a:pPr>
            <a:r>
              <a:rPr lang="es-ES" sz="2000" i="1" smtClean="0">
                <a:solidFill>
                  <a:schemeClr val="bg1"/>
                </a:solidFill>
              </a:rPr>
              <a:t>Span de control: </a:t>
            </a:r>
            <a:r>
              <a:rPr lang="es-ES" sz="2000" smtClean="0">
                <a:solidFill>
                  <a:schemeClr val="bg1"/>
                </a:solidFill>
              </a:rPr>
              <a:t>14 </a:t>
            </a:r>
          </a:p>
          <a:p>
            <a:pPr>
              <a:lnSpc>
                <a:spcPct val="80000"/>
              </a:lnSpc>
            </a:pPr>
            <a:r>
              <a:rPr lang="es-ES" sz="2000" i="1" smtClean="0">
                <a:solidFill>
                  <a:schemeClr val="bg1"/>
                </a:solidFill>
              </a:rPr>
              <a:t>Span de control medio:</a:t>
            </a:r>
            <a:r>
              <a:rPr lang="es-ES" sz="2000" smtClean="0">
                <a:solidFill>
                  <a:schemeClr val="bg1"/>
                </a:solidFill>
              </a:rPr>
              <a:t> 3,5</a:t>
            </a:r>
          </a:p>
          <a:p>
            <a:pPr>
              <a:lnSpc>
                <a:spcPct val="80000"/>
              </a:lnSpc>
            </a:pPr>
            <a:r>
              <a:rPr lang="es-ES" sz="2000" i="1" smtClean="0">
                <a:solidFill>
                  <a:schemeClr val="bg1"/>
                </a:solidFill>
              </a:rPr>
              <a:t>Número de puestos</a:t>
            </a:r>
            <a:r>
              <a:rPr lang="es-ES" sz="2000" smtClean="0">
                <a:solidFill>
                  <a:schemeClr val="bg1"/>
                </a:solidFill>
              </a:rPr>
              <a:t>: 15</a:t>
            </a:r>
          </a:p>
          <a:p>
            <a:pPr>
              <a:lnSpc>
                <a:spcPct val="80000"/>
              </a:lnSpc>
              <a:buFont typeface="Arial" charset="0"/>
              <a:buNone/>
            </a:pPr>
            <a:endParaRPr lang="es-ES" sz="2000" smtClean="0">
              <a:solidFill>
                <a:schemeClr val="bg1"/>
              </a:solidFill>
            </a:endParaRPr>
          </a:p>
          <a:p>
            <a:pPr>
              <a:lnSpc>
                <a:spcPct val="80000"/>
              </a:lnSpc>
            </a:pPr>
            <a:r>
              <a:rPr lang="es-ES" sz="2000" smtClean="0">
                <a:solidFill>
                  <a:schemeClr val="bg1"/>
                </a:solidFill>
              </a:rPr>
              <a:t>Criterio de agrupación de términos por departamentos: </a:t>
            </a:r>
            <a:r>
              <a:rPr lang="es-ES" sz="2000" i="1" smtClean="0">
                <a:solidFill>
                  <a:schemeClr val="bg1"/>
                </a:solidFill>
              </a:rPr>
              <a:t>Funcional </a:t>
            </a:r>
          </a:p>
          <a:p>
            <a:pPr>
              <a:lnSpc>
                <a:spcPct val="80000"/>
              </a:lnSpc>
            </a:pPr>
            <a:endParaRPr lang="es-ES" sz="2000" smtClean="0">
              <a:solidFill>
                <a:schemeClr val="bg1"/>
              </a:solidFill>
            </a:endParaRPr>
          </a:p>
          <a:p>
            <a:pPr>
              <a:lnSpc>
                <a:spcPct val="80000"/>
              </a:lnSpc>
            </a:pPr>
            <a:endParaRPr lang="es-ES" sz="2400" smtClean="0"/>
          </a:p>
        </p:txBody>
      </p:sp>
      <p:sp>
        <p:nvSpPr>
          <p:cNvPr id="44035"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44036"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44038"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p:txBody>
          <a:bodyPr/>
          <a:lstStyle/>
          <a:p>
            <a:pPr eaLnBrk="1" hangingPunct="1">
              <a:defRPr/>
            </a:pPr>
            <a:r>
              <a:rPr lang="es-ES" b="1" smtClean="0">
                <a:solidFill>
                  <a:schemeClr val="bg1"/>
                </a:solidFill>
                <a:effectLst>
                  <a:outerShdw blurRad="38100" dist="38100" dir="2700000" algn="tl">
                    <a:srgbClr val="C0C0C0"/>
                  </a:outerShdw>
                </a:effectLst>
              </a:rPr>
              <a:t>INTRODUCCIÓN</a:t>
            </a:r>
          </a:p>
        </p:txBody>
      </p:sp>
      <p:sp>
        <p:nvSpPr>
          <p:cNvPr id="15362" name="2 Marcador de contenido"/>
          <p:cNvSpPr>
            <a:spLocks noGrp="1"/>
          </p:cNvSpPr>
          <p:nvPr>
            <p:ph idx="1"/>
          </p:nvPr>
        </p:nvSpPr>
        <p:spPr/>
        <p:txBody>
          <a:bodyPr/>
          <a:lstStyle/>
          <a:p>
            <a:pPr eaLnBrk="1" hangingPunct="1">
              <a:lnSpc>
                <a:spcPct val="80000"/>
              </a:lnSpc>
            </a:pPr>
            <a:r>
              <a:rPr lang="es-ES" sz="2700" smtClean="0">
                <a:solidFill>
                  <a:schemeClr val="bg1"/>
                </a:solidFill>
              </a:rPr>
              <a:t>Constituida hace 30 años, ADOS tiene por actividad principal, la edición de documentos públicos y privados, protegidos contra la falsificación por duplicación o modificación fraudulenta.</a:t>
            </a:r>
          </a:p>
          <a:p>
            <a:pPr eaLnBrk="1" hangingPunct="1">
              <a:lnSpc>
                <a:spcPct val="80000"/>
              </a:lnSpc>
            </a:pPr>
            <a:r>
              <a:rPr lang="es-ES" sz="2700" smtClean="0">
                <a:solidFill>
                  <a:schemeClr val="bg1"/>
                </a:solidFill>
              </a:rPr>
              <a:t>Las técnicas de diseño e impresión aplicadas y las experiencias logradas durante el transcurso de estos más de 30 años han convertido a </a:t>
            </a:r>
            <a:r>
              <a:rPr lang="es-ES" sz="2700" i="1" smtClean="0">
                <a:solidFill>
                  <a:schemeClr val="bg1"/>
                </a:solidFill>
              </a:rPr>
              <a:t>ADOS</a:t>
            </a:r>
            <a:r>
              <a:rPr lang="es-ES" sz="2700" smtClean="0">
                <a:solidFill>
                  <a:schemeClr val="bg1"/>
                </a:solidFill>
              </a:rPr>
              <a:t> en una de las más importantes compañías de España en la producción de títulos, diplomas, certificados, credenciales, documentos de uso profesional, sellos de correos, efectos timbrados, cheques, libretas de ahorro, pagarés...</a:t>
            </a:r>
          </a:p>
          <a:p>
            <a:pPr eaLnBrk="1" hangingPunct="1">
              <a:lnSpc>
                <a:spcPct val="80000"/>
              </a:lnSpc>
            </a:pPr>
            <a:endParaRPr lang="es-ES" sz="2700" smtClean="0">
              <a:solidFill>
                <a:schemeClr val="bg1"/>
              </a:solidFill>
            </a:endParaRPr>
          </a:p>
        </p:txBody>
      </p:sp>
      <p:pic>
        <p:nvPicPr>
          <p:cNvPr id="15363" name="Picture 6" descr="Boton_anterior">
            <a:hlinkClick r:id="rId2" action="ppaction://hlinksldjump" highlightClick="1"/>
          </p:cNvPr>
          <p:cNvPicPr>
            <a:picLocks noChangeAspect="1" noChangeArrowheads="1"/>
          </p:cNvPicPr>
          <p:nvPr/>
        </p:nvPicPr>
        <p:blipFill>
          <a:blip r:embed="rId3"/>
          <a:srcRect/>
          <a:stretch>
            <a:fillRect/>
          </a:stretch>
        </p:blipFill>
        <p:spPr bwMode="auto">
          <a:xfrm>
            <a:off x="8280400" y="5994400"/>
            <a:ext cx="863600" cy="863600"/>
          </a:xfrm>
          <a:prstGeom prst="rect">
            <a:avLst/>
          </a:prstGeom>
          <a:noFill/>
          <a:ln w="9525">
            <a:noFill/>
            <a:miter lim="800000"/>
            <a:headEnd/>
            <a:tailEnd/>
          </a:ln>
        </p:spPr>
      </p:pic>
      <p:pic>
        <p:nvPicPr>
          <p:cNvPr id="15364" name="Picture 9" descr="Home Button">
            <a:hlinkClick r:id="" action="ppaction://hlinkshowjump?jump=firstslide" highlightClick="1"/>
            <a:hlinkHover r:id="" action="ppaction://noaction" highlightClick="1"/>
          </p:cNvPr>
          <p:cNvPicPr>
            <a:picLocks noChangeAspect="1" noChangeArrowheads="1"/>
          </p:cNvPicPr>
          <p:nvPr/>
        </p:nvPicPr>
        <p:blipFill>
          <a:blip r:embed="rId4"/>
          <a:srcRect/>
          <a:stretch>
            <a:fillRect/>
          </a:stretch>
        </p:blipFill>
        <p:spPr bwMode="auto">
          <a:xfrm>
            <a:off x="0" y="5849938"/>
            <a:ext cx="1008063" cy="1008062"/>
          </a:xfrm>
          <a:prstGeom prst="rect">
            <a:avLst/>
          </a:prstGeom>
          <a:noFill/>
          <a:ln w="9525">
            <a:noFill/>
            <a:miter lim="800000"/>
            <a:headEnd/>
            <a:tailEnd/>
          </a:ln>
        </p:spPr>
      </p:pic>
      <p:sp>
        <p:nvSpPr>
          <p:cNvPr id="15365"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15367" name="Picture 7" descr="pastilla_logo"/>
          <p:cNvPicPr>
            <a:picLocks noChangeAspect="1" noChangeArrowheads="1"/>
          </p:cNvPicPr>
          <p:nvPr/>
        </p:nvPicPr>
        <p:blipFill>
          <a:blip r:embed="rId5"/>
          <a:srcRect/>
          <a:stretch>
            <a:fillRect/>
          </a:stretch>
        </p:blipFill>
        <p:spPr bwMode="auto">
          <a:xfrm>
            <a:off x="1187450" y="549275"/>
            <a:ext cx="990600" cy="762000"/>
          </a:xfrm>
          <a:prstGeom prst="rect">
            <a:avLst/>
          </a:prstGeom>
          <a:noFill/>
        </p:spPr>
      </p:pic>
      <p:pic>
        <p:nvPicPr>
          <p:cNvPr id="15368" name="Picture 8" descr="pastilla_logo"/>
          <p:cNvPicPr>
            <a:picLocks noChangeAspect="1" noChangeArrowheads="1"/>
          </p:cNvPicPr>
          <p:nvPr/>
        </p:nvPicPr>
        <p:blipFill>
          <a:blip r:embed="rId5"/>
          <a:srcRect/>
          <a:stretch>
            <a:fillRect/>
          </a:stretch>
        </p:blipFill>
        <p:spPr bwMode="auto">
          <a:xfrm>
            <a:off x="6877050" y="549275"/>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a:xfrm>
            <a:off x="468313" y="0"/>
            <a:ext cx="8229600" cy="1143000"/>
          </a:xfrm>
        </p:spPr>
        <p:txBody>
          <a:bodyPr/>
          <a:lstStyle/>
          <a:p>
            <a:r>
              <a:rPr lang="es-ES" b="1" smtClean="0">
                <a:solidFill>
                  <a:schemeClr val="bg1"/>
                </a:solidFill>
              </a:rPr>
              <a:t>MAPA DE PROCESOS</a:t>
            </a:r>
          </a:p>
        </p:txBody>
      </p:sp>
      <p:pic>
        <p:nvPicPr>
          <p:cNvPr id="45059"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45061" name="Text Box 6"/>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45063" name="Picture 7"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sp>
        <p:nvSpPr>
          <p:cNvPr id="45078" name="Rectangle 22"/>
          <p:cNvSpPr>
            <a:spLocks noChangeArrowheads="1"/>
          </p:cNvSpPr>
          <p:nvPr/>
        </p:nvSpPr>
        <p:spPr bwMode="auto">
          <a:xfrm>
            <a:off x="179388" y="2708275"/>
            <a:ext cx="1225550" cy="576263"/>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79" name="Text Box 23"/>
          <p:cNvSpPr txBox="1">
            <a:spLocks noChangeArrowheads="1"/>
          </p:cNvSpPr>
          <p:nvPr/>
        </p:nvSpPr>
        <p:spPr bwMode="auto">
          <a:xfrm>
            <a:off x="1692275" y="1341438"/>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Contacto con la empresa</a:t>
            </a:r>
          </a:p>
        </p:txBody>
      </p:sp>
      <p:sp>
        <p:nvSpPr>
          <p:cNvPr id="45080" name="Rectangle 24"/>
          <p:cNvSpPr>
            <a:spLocks noChangeArrowheads="1"/>
          </p:cNvSpPr>
          <p:nvPr/>
        </p:nvSpPr>
        <p:spPr bwMode="auto">
          <a:xfrm>
            <a:off x="1692275" y="3213100"/>
            <a:ext cx="1225550" cy="792163"/>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81" name="Rectangle 25"/>
          <p:cNvSpPr>
            <a:spLocks noChangeArrowheads="1"/>
          </p:cNvSpPr>
          <p:nvPr/>
        </p:nvSpPr>
        <p:spPr bwMode="auto">
          <a:xfrm>
            <a:off x="3059113" y="1341438"/>
            <a:ext cx="1225550" cy="5762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82" name="Rectangle 26"/>
          <p:cNvSpPr>
            <a:spLocks noChangeArrowheads="1"/>
          </p:cNvSpPr>
          <p:nvPr/>
        </p:nvSpPr>
        <p:spPr bwMode="auto">
          <a:xfrm>
            <a:off x="1692275" y="2205038"/>
            <a:ext cx="1225550" cy="7921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83" name="Rectangle 27"/>
          <p:cNvSpPr>
            <a:spLocks noChangeArrowheads="1"/>
          </p:cNvSpPr>
          <p:nvPr/>
        </p:nvSpPr>
        <p:spPr bwMode="auto">
          <a:xfrm>
            <a:off x="1692275" y="1268413"/>
            <a:ext cx="1225550" cy="865187"/>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84" name="Rectangle 28"/>
          <p:cNvSpPr>
            <a:spLocks noChangeArrowheads="1"/>
          </p:cNvSpPr>
          <p:nvPr/>
        </p:nvSpPr>
        <p:spPr bwMode="auto">
          <a:xfrm>
            <a:off x="250825" y="1341438"/>
            <a:ext cx="1225550" cy="7921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85" name="Rectangle 29"/>
          <p:cNvSpPr>
            <a:spLocks noChangeArrowheads="1"/>
          </p:cNvSpPr>
          <p:nvPr/>
        </p:nvSpPr>
        <p:spPr bwMode="auto">
          <a:xfrm>
            <a:off x="4643438" y="1268413"/>
            <a:ext cx="1225550" cy="719137"/>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086" name="Text Box 30"/>
          <p:cNvSpPr txBox="1">
            <a:spLocks noChangeArrowheads="1"/>
          </p:cNvSpPr>
          <p:nvPr/>
        </p:nvSpPr>
        <p:spPr bwMode="auto">
          <a:xfrm>
            <a:off x="1692275" y="2276475"/>
            <a:ext cx="1225550" cy="685800"/>
          </a:xfrm>
          <a:prstGeom prst="rect">
            <a:avLst/>
          </a:prstGeom>
          <a:noFill/>
          <a:ln w="9525">
            <a:noFill/>
            <a:miter lim="800000"/>
            <a:headEnd/>
            <a:tailEnd/>
          </a:ln>
          <a:effectLst/>
        </p:spPr>
        <p:txBody>
          <a:bodyPr>
            <a:spAutoFit/>
          </a:bodyPr>
          <a:lstStyle/>
          <a:p>
            <a:pPr algn="ctr">
              <a:lnSpc>
                <a:spcPct val="60000"/>
              </a:lnSpc>
              <a:spcBef>
                <a:spcPct val="50000"/>
              </a:spcBef>
            </a:pPr>
            <a:r>
              <a:rPr lang="es-ES" sz="1400" b="1">
                <a:effectLst>
                  <a:outerShdw blurRad="38100" dist="38100" dir="2700000" algn="tl">
                    <a:srgbClr val="C0C0C0"/>
                  </a:outerShdw>
                </a:effectLst>
                <a:latin typeface="Calibri" pitchFamily="34" charset="0"/>
              </a:rPr>
              <a:t>Ofrece un</a:t>
            </a:r>
          </a:p>
          <a:p>
            <a:pPr algn="ctr">
              <a:lnSpc>
                <a:spcPct val="60000"/>
              </a:lnSpc>
              <a:spcBef>
                <a:spcPct val="50000"/>
              </a:spcBef>
            </a:pPr>
            <a:r>
              <a:rPr lang="es-ES" sz="1400" b="1">
                <a:effectLst>
                  <a:outerShdw blurRad="38100" dist="38100" dir="2700000" algn="tl">
                    <a:srgbClr val="C0C0C0"/>
                  </a:outerShdw>
                </a:effectLst>
                <a:latin typeface="Calibri" pitchFamily="34" charset="0"/>
              </a:rPr>
              <a:t>Contrato a la</a:t>
            </a:r>
          </a:p>
          <a:p>
            <a:pPr algn="ctr">
              <a:lnSpc>
                <a:spcPct val="60000"/>
              </a:lnSpc>
              <a:spcBef>
                <a:spcPct val="50000"/>
              </a:spcBef>
            </a:pPr>
            <a:r>
              <a:rPr lang="es-ES" sz="1400" b="1">
                <a:effectLst>
                  <a:outerShdw blurRad="38100" dist="38100" dir="2700000" algn="tl">
                    <a:srgbClr val="C0C0C0"/>
                  </a:outerShdw>
                </a:effectLst>
                <a:latin typeface="Calibri" pitchFamily="34" charset="0"/>
              </a:rPr>
              <a:t>Empresa.</a:t>
            </a:r>
          </a:p>
        </p:txBody>
      </p:sp>
      <p:sp>
        <p:nvSpPr>
          <p:cNvPr id="45087" name="Text Box 31"/>
          <p:cNvSpPr txBox="1">
            <a:spLocks noChangeArrowheads="1"/>
          </p:cNvSpPr>
          <p:nvPr/>
        </p:nvSpPr>
        <p:spPr bwMode="auto">
          <a:xfrm>
            <a:off x="1692275" y="3284538"/>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Hace un pedido a la empresa</a:t>
            </a:r>
          </a:p>
        </p:txBody>
      </p:sp>
      <p:sp>
        <p:nvSpPr>
          <p:cNvPr id="45088" name="Text Box 32"/>
          <p:cNvSpPr txBox="1">
            <a:spLocks noChangeArrowheads="1"/>
          </p:cNvSpPr>
          <p:nvPr/>
        </p:nvSpPr>
        <p:spPr bwMode="auto">
          <a:xfrm>
            <a:off x="179388" y="2708275"/>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Contacto con la empresa</a:t>
            </a:r>
          </a:p>
        </p:txBody>
      </p:sp>
      <p:sp>
        <p:nvSpPr>
          <p:cNvPr id="45090" name="Text Box 34"/>
          <p:cNvSpPr txBox="1">
            <a:spLocks noChangeArrowheads="1"/>
          </p:cNvSpPr>
          <p:nvPr/>
        </p:nvSpPr>
        <p:spPr bwMode="auto">
          <a:xfrm>
            <a:off x="1692275" y="1268413"/>
            <a:ext cx="1225550" cy="795337"/>
          </a:xfrm>
          <a:prstGeom prst="rect">
            <a:avLst/>
          </a:prstGeom>
          <a:noFill/>
          <a:ln w="9525">
            <a:noFill/>
            <a:miter lim="800000"/>
            <a:headEnd/>
            <a:tailEnd/>
          </a:ln>
          <a:effectLst/>
        </p:spPr>
        <p:txBody>
          <a:bodyPr>
            <a:spAutoFit/>
          </a:bodyPr>
          <a:lstStyle/>
          <a:p>
            <a:pPr algn="ctr">
              <a:lnSpc>
                <a:spcPct val="70000"/>
              </a:lnSpc>
              <a:spcBef>
                <a:spcPct val="50000"/>
              </a:spcBef>
            </a:pPr>
            <a:r>
              <a:rPr lang="es-ES" sz="1400" b="1">
                <a:effectLst>
                  <a:outerShdw blurRad="38100" dist="38100" dir="2700000" algn="tl">
                    <a:srgbClr val="C0C0C0"/>
                  </a:outerShdw>
                </a:effectLst>
                <a:latin typeface="Calibri" pitchFamily="34" charset="0"/>
              </a:rPr>
              <a:t>Estudia el</a:t>
            </a:r>
          </a:p>
          <a:p>
            <a:pPr algn="ctr">
              <a:lnSpc>
                <a:spcPct val="70000"/>
              </a:lnSpc>
              <a:spcBef>
                <a:spcPct val="50000"/>
              </a:spcBef>
            </a:pPr>
            <a:r>
              <a:rPr lang="es-ES" sz="1400" b="1">
                <a:effectLst>
                  <a:outerShdw blurRad="38100" dist="38100" dir="2700000" algn="tl">
                    <a:srgbClr val="C0C0C0"/>
                  </a:outerShdw>
                </a:effectLst>
                <a:latin typeface="Calibri" pitchFamily="34" charset="0"/>
              </a:rPr>
              <a:t>Contrato el Director Gerente</a:t>
            </a:r>
          </a:p>
        </p:txBody>
      </p:sp>
      <p:sp>
        <p:nvSpPr>
          <p:cNvPr id="45091" name="Text Box 35"/>
          <p:cNvSpPr txBox="1">
            <a:spLocks noChangeArrowheads="1"/>
          </p:cNvSpPr>
          <p:nvPr/>
        </p:nvSpPr>
        <p:spPr bwMode="auto">
          <a:xfrm>
            <a:off x="250825" y="1412875"/>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NO interesa, NO se firma y se devuelve.</a:t>
            </a:r>
          </a:p>
        </p:txBody>
      </p:sp>
      <p:sp>
        <p:nvSpPr>
          <p:cNvPr id="45092" name="Text Box 36"/>
          <p:cNvSpPr txBox="1">
            <a:spLocks noChangeArrowheads="1"/>
          </p:cNvSpPr>
          <p:nvPr/>
        </p:nvSpPr>
        <p:spPr bwMode="auto">
          <a:xfrm>
            <a:off x="3059113" y="1341438"/>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SÍ interesa a la empresa</a:t>
            </a:r>
          </a:p>
        </p:txBody>
      </p:sp>
      <p:sp>
        <p:nvSpPr>
          <p:cNvPr id="45093" name="Text Box 37"/>
          <p:cNvSpPr txBox="1">
            <a:spLocks noChangeArrowheads="1"/>
          </p:cNvSpPr>
          <p:nvPr/>
        </p:nvSpPr>
        <p:spPr bwMode="auto">
          <a:xfrm>
            <a:off x="4643438" y="1268413"/>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Comienza la programación estimada.</a:t>
            </a:r>
          </a:p>
        </p:txBody>
      </p:sp>
      <p:sp>
        <p:nvSpPr>
          <p:cNvPr id="45094" name="Line 38"/>
          <p:cNvSpPr>
            <a:spLocks noChangeShapeType="1"/>
          </p:cNvSpPr>
          <p:nvPr/>
        </p:nvSpPr>
        <p:spPr bwMode="auto">
          <a:xfrm>
            <a:off x="1403350" y="2997200"/>
            <a:ext cx="215900" cy="0"/>
          </a:xfrm>
          <a:prstGeom prst="line">
            <a:avLst/>
          </a:prstGeom>
          <a:noFill/>
          <a:ln w="31750">
            <a:solidFill>
              <a:schemeClr val="accent1"/>
            </a:solidFill>
            <a:round/>
            <a:headEnd/>
            <a:tailEnd/>
          </a:ln>
          <a:effectLst/>
        </p:spPr>
        <p:txBody>
          <a:bodyPr/>
          <a:lstStyle/>
          <a:p>
            <a:endParaRPr lang="es-ES"/>
          </a:p>
        </p:txBody>
      </p:sp>
      <p:sp>
        <p:nvSpPr>
          <p:cNvPr id="45096" name="Line 40"/>
          <p:cNvSpPr>
            <a:spLocks noChangeShapeType="1"/>
          </p:cNvSpPr>
          <p:nvPr/>
        </p:nvSpPr>
        <p:spPr bwMode="auto">
          <a:xfrm>
            <a:off x="1619250" y="2636838"/>
            <a:ext cx="0" cy="360362"/>
          </a:xfrm>
          <a:prstGeom prst="line">
            <a:avLst/>
          </a:prstGeom>
          <a:noFill/>
          <a:ln w="31750">
            <a:solidFill>
              <a:schemeClr val="accent1"/>
            </a:solidFill>
            <a:round/>
            <a:headEnd/>
            <a:tailEnd/>
          </a:ln>
          <a:effectLst/>
        </p:spPr>
        <p:txBody>
          <a:bodyPr/>
          <a:lstStyle/>
          <a:p>
            <a:endParaRPr lang="es-ES"/>
          </a:p>
        </p:txBody>
      </p:sp>
      <p:sp>
        <p:nvSpPr>
          <p:cNvPr id="45099" name="Line 43"/>
          <p:cNvSpPr>
            <a:spLocks noChangeShapeType="1"/>
          </p:cNvSpPr>
          <p:nvPr/>
        </p:nvSpPr>
        <p:spPr bwMode="auto">
          <a:xfrm>
            <a:off x="1476375" y="1628775"/>
            <a:ext cx="215900" cy="0"/>
          </a:xfrm>
          <a:prstGeom prst="line">
            <a:avLst/>
          </a:prstGeom>
          <a:noFill/>
          <a:ln w="31750">
            <a:solidFill>
              <a:schemeClr val="accent1"/>
            </a:solidFill>
            <a:round/>
            <a:headEnd/>
            <a:tailEnd/>
          </a:ln>
          <a:effectLst/>
        </p:spPr>
        <p:txBody>
          <a:bodyPr/>
          <a:lstStyle/>
          <a:p>
            <a:endParaRPr lang="es-ES"/>
          </a:p>
        </p:txBody>
      </p:sp>
      <p:sp>
        <p:nvSpPr>
          <p:cNvPr id="45100" name="Line 44"/>
          <p:cNvSpPr>
            <a:spLocks noChangeShapeType="1"/>
          </p:cNvSpPr>
          <p:nvPr/>
        </p:nvSpPr>
        <p:spPr bwMode="auto">
          <a:xfrm>
            <a:off x="1619250" y="2636838"/>
            <a:ext cx="144463" cy="0"/>
          </a:xfrm>
          <a:prstGeom prst="line">
            <a:avLst/>
          </a:prstGeom>
          <a:noFill/>
          <a:ln w="31750">
            <a:solidFill>
              <a:schemeClr val="accent1"/>
            </a:solidFill>
            <a:round/>
            <a:headEnd/>
            <a:tailEnd/>
          </a:ln>
          <a:effectLst/>
        </p:spPr>
        <p:txBody>
          <a:bodyPr/>
          <a:lstStyle/>
          <a:p>
            <a:endParaRPr lang="es-ES"/>
          </a:p>
        </p:txBody>
      </p:sp>
      <p:sp>
        <p:nvSpPr>
          <p:cNvPr id="45101" name="Line 45"/>
          <p:cNvSpPr>
            <a:spLocks noChangeShapeType="1"/>
          </p:cNvSpPr>
          <p:nvPr/>
        </p:nvSpPr>
        <p:spPr bwMode="auto">
          <a:xfrm>
            <a:off x="1619250" y="2997200"/>
            <a:ext cx="0" cy="647700"/>
          </a:xfrm>
          <a:prstGeom prst="line">
            <a:avLst/>
          </a:prstGeom>
          <a:noFill/>
          <a:ln w="31750">
            <a:solidFill>
              <a:schemeClr val="accent1"/>
            </a:solidFill>
            <a:round/>
            <a:headEnd/>
            <a:tailEnd/>
          </a:ln>
          <a:effectLst/>
        </p:spPr>
        <p:txBody>
          <a:bodyPr/>
          <a:lstStyle/>
          <a:p>
            <a:endParaRPr lang="es-ES"/>
          </a:p>
        </p:txBody>
      </p:sp>
      <p:sp>
        <p:nvSpPr>
          <p:cNvPr id="45102" name="Line 46"/>
          <p:cNvSpPr>
            <a:spLocks noChangeShapeType="1"/>
          </p:cNvSpPr>
          <p:nvPr/>
        </p:nvSpPr>
        <p:spPr bwMode="auto">
          <a:xfrm>
            <a:off x="1619250" y="3644900"/>
            <a:ext cx="144463" cy="0"/>
          </a:xfrm>
          <a:prstGeom prst="line">
            <a:avLst/>
          </a:prstGeom>
          <a:noFill/>
          <a:ln w="31750">
            <a:solidFill>
              <a:schemeClr val="accent1"/>
            </a:solidFill>
            <a:round/>
            <a:headEnd/>
            <a:tailEnd/>
          </a:ln>
          <a:effectLst/>
        </p:spPr>
        <p:txBody>
          <a:bodyPr/>
          <a:lstStyle/>
          <a:p>
            <a:endParaRPr lang="es-ES"/>
          </a:p>
        </p:txBody>
      </p:sp>
      <p:sp>
        <p:nvSpPr>
          <p:cNvPr id="45103" name="Line 47"/>
          <p:cNvSpPr>
            <a:spLocks noChangeShapeType="1"/>
          </p:cNvSpPr>
          <p:nvPr/>
        </p:nvSpPr>
        <p:spPr bwMode="auto">
          <a:xfrm>
            <a:off x="2339975" y="2060575"/>
            <a:ext cx="0" cy="215900"/>
          </a:xfrm>
          <a:prstGeom prst="line">
            <a:avLst/>
          </a:prstGeom>
          <a:noFill/>
          <a:ln w="31750">
            <a:solidFill>
              <a:schemeClr val="accent1"/>
            </a:solidFill>
            <a:round/>
            <a:headEnd/>
            <a:tailEnd/>
          </a:ln>
          <a:effectLst/>
        </p:spPr>
        <p:txBody>
          <a:bodyPr/>
          <a:lstStyle/>
          <a:p>
            <a:endParaRPr lang="es-ES"/>
          </a:p>
        </p:txBody>
      </p:sp>
      <p:sp>
        <p:nvSpPr>
          <p:cNvPr id="45105" name="Line 49"/>
          <p:cNvSpPr>
            <a:spLocks noChangeShapeType="1"/>
          </p:cNvSpPr>
          <p:nvPr/>
        </p:nvSpPr>
        <p:spPr bwMode="auto">
          <a:xfrm>
            <a:off x="4284663" y="1628775"/>
            <a:ext cx="430212" cy="0"/>
          </a:xfrm>
          <a:prstGeom prst="line">
            <a:avLst/>
          </a:prstGeom>
          <a:noFill/>
          <a:ln w="31750">
            <a:solidFill>
              <a:schemeClr val="accent1"/>
            </a:solidFill>
            <a:round/>
            <a:headEnd/>
            <a:tailEnd/>
          </a:ln>
          <a:effectLst/>
        </p:spPr>
        <p:txBody>
          <a:bodyPr/>
          <a:lstStyle/>
          <a:p>
            <a:endParaRPr lang="es-ES"/>
          </a:p>
        </p:txBody>
      </p:sp>
      <p:sp>
        <p:nvSpPr>
          <p:cNvPr id="45106" name="Line 50"/>
          <p:cNvSpPr>
            <a:spLocks noChangeShapeType="1"/>
          </p:cNvSpPr>
          <p:nvPr/>
        </p:nvSpPr>
        <p:spPr bwMode="auto">
          <a:xfrm>
            <a:off x="2843213" y="1700213"/>
            <a:ext cx="215900" cy="0"/>
          </a:xfrm>
          <a:prstGeom prst="line">
            <a:avLst/>
          </a:prstGeom>
          <a:noFill/>
          <a:ln w="31750">
            <a:solidFill>
              <a:schemeClr val="accent1"/>
            </a:solidFill>
            <a:round/>
            <a:headEnd/>
            <a:tailEnd/>
          </a:ln>
          <a:effectLst/>
        </p:spPr>
        <p:txBody>
          <a:bodyPr/>
          <a:lstStyle/>
          <a:p>
            <a:endParaRPr lang="es-ES"/>
          </a:p>
        </p:txBody>
      </p:sp>
      <p:sp>
        <p:nvSpPr>
          <p:cNvPr id="45108" name="Rectangle 52"/>
          <p:cNvSpPr>
            <a:spLocks noChangeArrowheads="1"/>
          </p:cNvSpPr>
          <p:nvPr/>
        </p:nvSpPr>
        <p:spPr bwMode="auto">
          <a:xfrm>
            <a:off x="6084888" y="1125538"/>
            <a:ext cx="1225550" cy="10080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09" name="Rectangle 53"/>
          <p:cNvSpPr>
            <a:spLocks noChangeArrowheads="1"/>
          </p:cNvSpPr>
          <p:nvPr/>
        </p:nvSpPr>
        <p:spPr bwMode="auto">
          <a:xfrm>
            <a:off x="7596188" y="1341438"/>
            <a:ext cx="1225550" cy="719137"/>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10" name="Rectangle 54"/>
          <p:cNvSpPr>
            <a:spLocks noChangeArrowheads="1"/>
          </p:cNvSpPr>
          <p:nvPr/>
        </p:nvSpPr>
        <p:spPr bwMode="auto">
          <a:xfrm>
            <a:off x="6659563" y="2349500"/>
            <a:ext cx="1225550" cy="935038"/>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11" name="Rectangle 55"/>
          <p:cNvSpPr>
            <a:spLocks noChangeArrowheads="1"/>
          </p:cNvSpPr>
          <p:nvPr/>
        </p:nvSpPr>
        <p:spPr bwMode="auto">
          <a:xfrm>
            <a:off x="4572000" y="2349500"/>
            <a:ext cx="1801813" cy="1368425"/>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12" name="Rectangle 56"/>
          <p:cNvSpPr>
            <a:spLocks noChangeArrowheads="1"/>
          </p:cNvSpPr>
          <p:nvPr/>
        </p:nvSpPr>
        <p:spPr bwMode="auto">
          <a:xfrm>
            <a:off x="3203575" y="2781300"/>
            <a:ext cx="1225550" cy="935038"/>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13" name="Rectangle 57"/>
          <p:cNvSpPr>
            <a:spLocks noChangeArrowheads="1"/>
          </p:cNvSpPr>
          <p:nvPr/>
        </p:nvSpPr>
        <p:spPr bwMode="auto">
          <a:xfrm>
            <a:off x="4067175" y="3933825"/>
            <a:ext cx="1368425" cy="719138"/>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14" name="Text Box 58"/>
          <p:cNvSpPr txBox="1">
            <a:spLocks noChangeArrowheads="1"/>
          </p:cNvSpPr>
          <p:nvPr/>
        </p:nvSpPr>
        <p:spPr bwMode="auto">
          <a:xfrm>
            <a:off x="6011863" y="1125538"/>
            <a:ext cx="1366837" cy="94297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Diseño del trabajo y fotocomposi- ción del mismo</a:t>
            </a:r>
          </a:p>
        </p:txBody>
      </p:sp>
      <p:sp>
        <p:nvSpPr>
          <p:cNvPr id="45115" name="Line 59"/>
          <p:cNvSpPr>
            <a:spLocks noChangeShapeType="1"/>
          </p:cNvSpPr>
          <p:nvPr/>
        </p:nvSpPr>
        <p:spPr bwMode="auto">
          <a:xfrm>
            <a:off x="5867400" y="1628775"/>
            <a:ext cx="215900" cy="0"/>
          </a:xfrm>
          <a:prstGeom prst="line">
            <a:avLst/>
          </a:prstGeom>
          <a:noFill/>
          <a:ln w="31750">
            <a:solidFill>
              <a:schemeClr val="accent1"/>
            </a:solidFill>
            <a:round/>
            <a:headEnd/>
            <a:tailEnd/>
          </a:ln>
          <a:effectLst/>
        </p:spPr>
        <p:txBody>
          <a:bodyPr/>
          <a:lstStyle/>
          <a:p>
            <a:endParaRPr lang="es-ES"/>
          </a:p>
        </p:txBody>
      </p:sp>
      <p:sp>
        <p:nvSpPr>
          <p:cNvPr id="45116" name="Line 60"/>
          <p:cNvSpPr>
            <a:spLocks noChangeShapeType="1"/>
          </p:cNvSpPr>
          <p:nvPr/>
        </p:nvSpPr>
        <p:spPr bwMode="auto">
          <a:xfrm>
            <a:off x="7308850" y="1628775"/>
            <a:ext cx="287338" cy="0"/>
          </a:xfrm>
          <a:prstGeom prst="line">
            <a:avLst/>
          </a:prstGeom>
          <a:noFill/>
          <a:ln w="31750">
            <a:solidFill>
              <a:schemeClr val="accent1"/>
            </a:solidFill>
            <a:round/>
            <a:headEnd/>
            <a:tailEnd/>
          </a:ln>
          <a:effectLst/>
        </p:spPr>
        <p:txBody>
          <a:bodyPr/>
          <a:lstStyle/>
          <a:p>
            <a:endParaRPr lang="es-ES"/>
          </a:p>
        </p:txBody>
      </p:sp>
      <p:sp>
        <p:nvSpPr>
          <p:cNvPr id="45117" name="Text Box 61"/>
          <p:cNvSpPr txBox="1">
            <a:spLocks noChangeArrowheads="1"/>
          </p:cNvSpPr>
          <p:nvPr/>
        </p:nvSpPr>
        <p:spPr bwMode="auto">
          <a:xfrm>
            <a:off x="7596188" y="1341438"/>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Se envía para impresión Offset</a:t>
            </a:r>
          </a:p>
        </p:txBody>
      </p:sp>
      <p:sp>
        <p:nvSpPr>
          <p:cNvPr id="45118" name="Line 62"/>
          <p:cNvSpPr>
            <a:spLocks noChangeShapeType="1"/>
          </p:cNvSpPr>
          <p:nvPr/>
        </p:nvSpPr>
        <p:spPr bwMode="auto">
          <a:xfrm>
            <a:off x="8172450" y="2060575"/>
            <a:ext cx="0" cy="720725"/>
          </a:xfrm>
          <a:prstGeom prst="line">
            <a:avLst/>
          </a:prstGeom>
          <a:noFill/>
          <a:ln w="31750">
            <a:solidFill>
              <a:schemeClr val="accent1"/>
            </a:solidFill>
            <a:round/>
            <a:headEnd/>
            <a:tailEnd/>
          </a:ln>
          <a:effectLst/>
        </p:spPr>
        <p:txBody>
          <a:bodyPr/>
          <a:lstStyle/>
          <a:p>
            <a:endParaRPr lang="es-ES"/>
          </a:p>
        </p:txBody>
      </p:sp>
      <p:sp>
        <p:nvSpPr>
          <p:cNvPr id="45119" name="Line 63"/>
          <p:cNvSpPr>
            <a:spLocks noChangeShapeType="1"/>
          </p:cNvSpPr>
          <p:nvPr/>
        </p:nvSpPr>
        <p:spPr bwMode="auto">
          <a:xfrm>
            <a:off x="7885113" y="2781300"/>
            <a:ext cx="287337" cy="0"/>
          </a:xfrm>
          <a:prstGeom prst="line">
            <a:avLst/>
          </a:prstGeom>
          <a:noFill/>
          <a:ln w="31750">
            <a:solidFill>
              <a:schemeClr val="accent1"/>
            </a:solidFill>
            <a:round/>
            <a:headEnd/>
            <a:tailEnd/>
          </a:ln>
          <a:effectLst/>
        </p:spPr>
        <p:txBody>
          <a:bodyPr/>
          <a:lstStyle/>
          <a:p>
            <a:endParaRPr lang="es-ES"/>
          </a:p>
        </p:txBody>
      </p:sp>
      <p:sp>
        <p:nvSpPr>
          <p:cNvPr id="45121" name="Text Box 65"/>
          <p:cNvSpPr txBox="1">
            <a:spLocks noChangeArrowheads="1"/>
          </p:cNvSpPr>
          <p:nvPr/>
        </p:nvSpPr>
        <p:spPr bwMode="auto">
          <a:xfrm>
            <a:off x="6659563" y="2349500"/>
            <a:ext cx="1225550" cy="94297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Almacenaje del producto Semitermina-do</a:t>
            </a:r>
          </a:p>
        </p:txBody>
      </p:sp>
      <p:sp>
        <p:nvSpPr>
          <p:cNvPr id="45122" name="Line 66"/>
          <p:cNvSpPr>
            <a:spLocks noChangeShapeType="1"/>
          </p:cNvSpPr>
          <p:nvPr/>
        </p:nvSpPr>
        <p:spPr bwMode="auto">
          <a:xfrm>
            <a:off x="6372225" y="2781300"/>
            <a:ext cx="287338" cy="0"/>
          </a:xfrm>
          <a:prstGeom prst="line">
            <a:avLst/>
          </a:prstGeom>
          <a:noFill/>
          <a:ln w="31750">
            <a:solidFill>
              <a:schemeClr val="accent1"/>
            </a:solidFill>
            <a:round/>
            <a:headEnd/>
            <a:tailEnd/>
          </a:ln>
          <a:effectLst/>
        </p:spPr>
        <p:txBody>
          <a:bodyPr/>
          <a:lstStyle/>
          <a:p>
            <a:endParaRPr lang="es-ES"/>
          </a:p>
        </p:txBody>
      </p:sp>
      <p:sp>
        <p:nvSpPr>
          <p:cNvPr id="45123" name="Text Box 67"/>
          <p:cNvSpPr txBox="1">
            <a:spLocks noChangeArrowheads="1"/>
          </p:cNvSpPr>
          <p:nvPr/>
        </p:nvSpPr>
        <p:spPr bwMode="auto">
          <a:xfrm>
            <a:off x="4643438" y="2349500"/>
            <a:ext cx="1728787" cy="13684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Pedido diario del producto según contrato, el banco o entidad va pidiendo según va necesitando.</a:t>
            </a:r>
          </a:p>
        </p:txBody>
      </p:sp>
      <p:sp>
        <p:nvSpPr>
          <p:cNvPr id="45125" name="Text Box 69"/>
          <p:cNvSpPr txBox="1">
            <a:spLocks noChangeArrowheads="1"/>
          </p:cNvSpPr>
          <p:nvPr/>
        </p:nvSpPr>
        <p:spPr bwMode="auto">
          <a:xfrm>
            <a:off x="3203575" y="2781300"/>
            <a:ext cx="1225550" cy="94297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Proceso informático e impresión láser</a:t>
            </a:r>
          </a:p>
        </p:txBody>
      </p:sp>
      <p:sp>
        <p:nvSpPr>
          <p:cNvPr id="45126" name="Line 70"/>
          <p:cNvSpPr>
            <a:spLocks noChangeShapeType="1"/>
          </p:cNvSpPr>
          <p:nvPr/>
        </p:nvSpPr>
        <p:spPr bwMode="auto">
          <a:xfrm>
            <a:off x="4427538" y="3213100"/>
            <a:ext cx="215900" cy="0"/>
          </a:xfrm>
          <a:prstGeom prst="line">
            <a:avLst/>
          </a:prstGeom>
          <a:noFill/>
          <a:ln w="31750">
            <a:solidFill>
              <a:schemeClr val="accent1"/>
            </a:solidFill>
            <a:round/>
            <a:headEnd/>
            <a:tailEnd/>
          </a:ln>
          <a:effectLst/>
        </p:spPr>
        <p:txBody>
          <a:bodyPr/>
          <a:lstStyle/>
          <a:p>
            <a:endParaRPr lang="es-ES"/>
          </a:p>
        </p:txBody>
      </p:sp>
      <p:sp>
        <p:nvSpPr>
          <p:cNvPr id="45127" name="Line 71"/>
          <p:cNvSpPr>
            <a:spLocks noChangeShapeType="1"/>
          </p:cNvSpPr>
          <p:nvPr/>
        </p:nvSpPr>
        <p:spPr bwMode="auto">
          <a:xfrm>
            <a:off x="3779838" y="3716338"/>
            <a:ext cx="0" cy="504825"/>
          </a:xfrm>
          <a:prstGeom prst="line">
            <a:avLst/>
          </a:prstGeom>
          <a:noFill/>
          <a:ln w="31750">
            <a:solidFill>
              <a:schemeClr val="accent1"/>
            </a:solidFill>
            <a:round/>
            <a:headEnd/>
            <a:tailEnd/>
          </a:ln>
          <a:effectLst/>
        </p:spPr>
        <p:txBody>
          <a:bodyPr/>
          <a:lstStyle/>
          <a:p>
            <a:endParaRPr lang="es-ES"/>
          </a:p>
        </p:txBody>
      </p:sp>
      <p:sp>
        <p:nvSpPr>
          <p:cNvPr id="45128" name="Line 72"/>
          <p:cNvSpPr>
            <a:spLocks noChangeShapeType="1"/>
          </p:cNvSpPr>
          <p:nvPr/>
        </p:nvSpPr>
        <p:spPr bwMode="auto">
          <a:xfrm>
            <a:off x="3779838" y="4221163"/>
            <a:ext cx="287337" cy="0"/>
          </a:xfrm>
          <a:prstGeom prst="line">
            <a:avLst/>
          </a:prstGeom>
          <a:noFill/>
          <a:ln w="31750">
            <a:solidFill>
              <a:schemeClr val="accent1"/>
            </a:solidFill>
            <a:round/>
            <a:headEnd/>
            <a:tailEnd/>
          </a:ln>
          <a:effectLst/>
        </p:spPr>
        <p:txBody>
          <a:bodyPr/>
          <a:lstStyle/>
          <a:p>
            <a:endParaRPr lang="es-ES"/>
          </a:p>
        </p:txBody>
      </p:sp>
      <p:sp>
        <p:nvSpPr>
          <p:cNvPr id="45129" name="Text Box 73"/>
          <p:cNvSpPr txBox="1">
            <a:spLocks noChangeArrowheads="1"/>
          </p:cNvSpPr>
          <p:nvPr/>
        </p:nvSpPr>
        <p:spPr bwMode="auto">
          <a:xfrm>
            <a:off x="4140200" y="3933825"/>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Estampado y clasificación del producto.</a:t>
            </a:r>
          </a:p>
        </p:txBody>
      </p:sp>
      <p:sp>
        <p:nvSpPr>
          <p:cNvPr id="45130" name="Line 74"/>
          <p:cNvSpPr>
            <a:spLocks noChangeShapeType="1"/>
          </p:cNvSpPr>
          <p:nvPr/>
        </p:nvSpPr>
        <p:spPr bwMode="auto">
          <a:xfrm>
            <a:off x="5435600" y="4292600"/>
            <a:ext cx="287338" cy="0"/>
          </a:xfrm>
          <a:prstGeom prst="line">
            <a:avLst/>
          </a:prstGeom>
          <a:noFill/>
          <a:ln w="31750">
            <a:solidFill>
              <a:schemeClr val="accent1"/>
            </a:solidFill>
            <a:round/>
            <a:headEnd/>
            <a:tailEnd/>
          </a:ln>
          <a:effectLst/>
        </p:spPr>
        <p:txBody>
          <a:bodyPr/>
          <a:lstStyle/>
          <a:p>
            <a:endParaRPr lang="es-ES"/>
          </a:p>
        </p:txBody>
      </p:sp>
      <p:sp>
        <p:nvSpPr>
          <p:cNvPr id="45131" name="Rectangle 75"/>
          <p:cNvSpPr>
            <a:spLocks noChangeArrowheads="1"/>
          </p:cNvSpPr>
          <p:nvPr/>
        </p:nvSpPr>
        <p:spPr bwMode="auto">
          <a:xfrm>
            <a:off x="179388" y="4149725"/>
            <a:ext cx="1225550" cy="792163"/>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32" name="Rectangle 76"/>
          <p:cNvSpPr>
            <a:spLocks noChangeArrowheads="1"/>
          </p:cNvSpPr>
          <p:nvPr/>
        </p:nvSpPr>
        <p:spPr bwMode="auto">
          <a:xfrm>
            <a:off x="5724525" y="4005263"/>
            <a:ext cx="1295400" cy="7921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33" name="Text Box 77"/>
          <p:cNvSpPr txBox="1">
            <a:spLocks noChangeArrowheads="1"/>
          </p:cNvSpPr>
          <p:nvPr/>
        </p:nvSpPr>
        <p:spPr bwMode="auto">
          <a:xfrm>
            <a:off x="5795963" y="4005263"/>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Empaquetado y expedición del producto.</a:t>
            </a:r>
          </a:p>
        </p:txBody>
      </p:sp>
      <p:sp>
        <p:nvSpPr>
          <p:cNvPr id="45135" name="Line 79"/>
          <p:cNvSpPr>
            <a:spLocks noChangeShapeType="1"/>
          </p:cNvSpPr>
          <p:nvPr/>
        </p:nvSpPr>
        <p:spPr bwMode="auto">
          <a:xfrm flipH="1" flipV="1">
            <a:off x="6372225" y="3284538"/>
            <a:ext cx="504825" cy="792162"/>
          </a:xfrm>
          <a:prstGeom prst="line">
            <a:avLst/>
          </a:prstGeom>
          <a:noFill/>
          <a:ln w="50800">
            <a:solidFill>
              <a:schemeClr val="accent1"/>
            </a:solidFill>
            <a:prstDash val="sysDot"/>
            <a:round/>
            <a:headEnd/>
            <a:tailEnd/>
          </a:ln>
          <a:effectLst/>
        </p:spPr>
        <p:txBody>
          <a:bodyPr/>
          <a:lstStyle/>
          <a:p>
            <a:endParaRPr lang="es-ES"/>
          </a:p>
        </p:txBody>
      </p:sp>
      <p:sp>
        <p:nvSpPr>
          <p:cNvPr id="45137" name="Text Box 81"/>
          <p:cNvSpPr txBox="1">
            <a:spLocks noChangeArrowheads="1"/>
          </p:cNvSpPr>
          <p:nvPr/>
        </p:nvSpPr>
        <p:spPr bwMode="auto">
          <a:xfrm>
            <a:off x="179388" y="4149725"/>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NO interesa, se devuelve el pedido.</a:t>
            </a:r>
          </a:p>
        </p:txBody>
      </p:sp>
      <p:sp>
        <p:nvSpPr>
          <p:cNvPr id="45138" name="Line 82"/>
          <p:cNvSpPr>
            <a:spLocks noChangeShapeType="1"/>
          </p:cNvSpPr>
          <p:nvPr/>
        </p:nvSpPr>
        <p:spPr bwMode="auto">
          <a:xfrm>
            <a:off x="2268538" y="4005263"/>
            <a:ext cx="0" cy="360362"/>
          </a:xfrm>
          <a:prstGeom prst="line">
            <a:avLst/>
          </a:prstGeom>
          <a:noFill/>
          <a:ln w="31750">
            <a:solidFill>
              <a:schemeClr val="accent1"/>
            </a:solidFill>
            <a:round/>
            <a:headEnd/>
            <a:tailEnd/>
          </a:ln>
          <a:effectLst/>
        </p:spPr>
        <p:txBody>
          <a:bodyPr/>
          <a:lstStyle/>
          <a:p>
            <a:endParaRPr lang="es-ES"/>
          </a:p>
        </p:txBody>
      </p:sp>
      <p:sp>
        <p:nvSpPr>
          <p:cNvPr id="45139" name="Line 83"/>
          <p:cNvSpPr>
            <a:spLocks noChangeShapeType="1"/>
          </p:cNvSpPr>
          <p:nvPr/>
        </p:nvSpPr>
        <p:spPr bwMode="auto">
          <a:xfrm>
            <a:off x="3995738" y="5876925"/>
            <a:ext cx="360362" cy="0"/>
          </a:xfrm>
          <a:prstGeom prst="line">
            <a:avLst/>
          </a:prstGeom>
          <a:noFill/>
          <a:ln w="31750">
            <a:solidFill>
              <a:schemeClr val="accent1"/>
            </a:solidFill>
            <a:round/>
            <a:headEnd/>
            <a:tailEnd/>
          </a:ln>
          <a:effectLst/>
        </p:spPr>
        <p:txBody>
          <a:bodyPr/>
          <a:lstStyle/>
          <a:p>
            <a:endParaRPr lang="es-ES"/>
          </a:p>
        </p:txBody>
      </p:sp>
      <p:sp>
        <p:nvSpPr>
          <p:cNvPr id="45140" name="Line 84"/>
          <p:cNvSpPr>
            <a:spLocks noChangeShapeType="1"/>
          </p:cNvSpPr>
          <p:nvPr/>
        </p:nvSpPr>
        <p:spPr bwMode="auto">
          <a:xfrm>
            <a:off x="1331913" y="4437063"/>
            <a:ext cx="431800" cy="0"/>
          </a:xfrm>
          <a:prstGeom prst="line">
            <a:avLst/>
          </a:prstGeom>
          <a:noFill/>
          <a:ln w="31750">
            <a:solidFill>
              <a:schemeClr val="accent1"/>
            </a:solidFill>
            <a:round/>
            <a:headEnd/>
            <a:tailEnd/>
          </a:ln>
          <a:effectLst/>
        </p:spPr>
        <p:txBody>
          <a:bodyPr/>
          <a:lstStyle/>
          <a:p>
            <a:endParaRPr lang="es-ES"/>
          </a:p>
        </p:txBody>
      </p:sp>
      <p:sp>
        <p:nvSpPr>
          <p:cNvPr id="45141" name="Line 85"/>
          <p:cNvSpPr>
            <a:spLocks noChangeShapeType="1"/>
          </p:cNvSpPr>
          <p:nvPr/>
        </p:nvSpPr>
        <p:spPr bwMode="auto">
          <a:xfrm>
            <a:off x="6732588" y="5876925"/>
            <a:ext cx="144462" cy="0"/>
          </a:xfrm>
          <a:prstGeom prst="line">
            <a:avLst/>
          </a:prstGeom>
          <a:noFill/>
          <a:ln w="31750">
            <a:solidFill>
              <a:schemeClr val="accent1"/>
            </a:solidFill>
            <a:round/>
            <a:headEnd/>
            <a:tailEnd/>
          </a:ln>
          <a:effectLst/>
        </p:spPr>
        <p:txBody>
          <a:bodyPr/>
          <a:lstStyle/>
          <a:p>
            <a:endParaRPr lang="es-ES"/>
          </a:p>
        </p:txBody>
      </p:sp>
      <p:sp>
        <p:nvSpPr>
          <p:cNvPr id="45142" name="Line 86"/>
          <p:cNvSpPr>
            <a:spLocks noChangeShapeType="1"/>
          </p:cNvSpPr>
          <p:nvPr/>
        </p:nvSpPr>
        <p:spPr bwMode="auto">
          <a:xfrm>
            <a:off x="5364163" y="5876925"/>
            <a:ext cx="144462" cy="0"/>
          </a:xfrm>
          <a:prstGeom prst="line">
            <a:avLst/>
          </a:prstGeom>
          <a:noFill/>
          <a:ln w="31750">
            <a:solidFill>
              <a:schemeClr val="accent1"/>
            </a:solidFill>
            <a:round/>
            <a:headEnd/>
            <a:tailEnd/>
          </a:ln>
          <a:effectLst/>
        </p:spPr>
        <p:txBody>
          <a:bodyPr/>
          <a:lstStyle/>
          <a:p>
            <a:endParaRPr lang="es-ES"/>
          </a:p>
        </p:txBody>
      </p:sp>
      <p:sp>
        <p:nvSpPr>
          <p:cNvPr id="45143" name="Line 87"/>
          <p:cNvSpPr>
            <a:spLocks noChangeShapeType="1"/>
          </p:cNvSpPr>
          <p:nvPr/>
        </p:nvSpPr>
        <p:spPr bwMode="auto">
          <a:xfrm>
            <a:off x="2124075" y="5229225"/>
            <a:ext cx="0" cy="215900"/>
          </a:xfrm>
          <a:prstGeom prst="line">
            <a:avLst/>
          </a:prstGeom>
          <a:noFill/>
          <a:ln w="31750">
            <a:solidFill>
              <a:schemeClr val="accent1"/>
            </a:solidFill>
            <a:round/>
            <a:headEnd/>
            <a:tailEnd/>
          </a:ln>
          <a:effectLst/>
        </p:spPr>
        <p:txBody>
          <a:bodyPr/>
          <a:lstStyle/>
          <a:p>
            <a:endParaRPr lang="es-ES"/>
          </a:p>
        </p:txBody>
      </p:sp>
      <p:sp>
        <p:nvSpPr>
          <p:cNvPr id="45144" name="Rectangle 88"/>
          <p:cNvSpPr>
            <a:spLocks noChangeArrowheads="1"/>
          </p:cNvSpPr>
          <p:nvPr/>
        </p:nvSpPr>
        <p:spPr bwMode="auto">
          <a:xfrm>
            <a:off x="1403350" y="5445125"/>
            <a:ext cx="1225550" cy="720725"/>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45" name="Rectangle 89"/>
          <p:cNvSpPr>
            <a:spLocks noChangeArrowheads="1"/>
          </p:cNvSpPr>
          <p:nvPr/>
        </p:nvSpPr>
        <p:spPr bwMode="auto">
          <a:xfrm>
            <a:off x="2771775" y="5589588"/>
            <a:ext cx="1225550" cy="5762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46" name="Rectangle 90"/>
          <p:cNvSpPr>
            <a:spLocks noChangeArrowheads="1"/>
          </p:cNvSpPr>
          <p:nvPr/>
        </p:nvSpPr>
        <p:spPr bwMode="auto">
          <a:xfrm>
            <a:off x="7019925" y="5300663"/>
            <a:ext cx="1225550" cy="5762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47" name="Rectangle 91"/>
          <p:cNvSpPr>
            <a:spLocks noChangeArrowheads="1"/>
          </p:cNvSpPr>
          <p:nvPr/>
        </p:nvSpPr>
        <p:spPr bwMode="auto">
          <a:xfrm>
            <a:off x="1692275" y="4076700"/>
            <a:ext cx="1296988" cy="1150938"/>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48" name="Text Box 92"/>
          <p:cNvSpPr txBox="1">
            <a:spLocks noChangeArrowheads="1"/>
          </p:cNvSpPr>
          <p:nvPr/>
        </p:nvSpPr>
        <p:spPr bwMode="auto">
          <a:xfrm>
            <a:off x="1403350" y="5445125"/>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SÍ interesa, se hace el pedido.</a:t>
            </a:r>
          </a:p>
        </p:txBody>
      </p:sp>
      <p:sp>
        <p:nvSpPr>
          <p:cNvPr id="45149" name="Line 93"/>
          <p:cNvSpPr>
            <a:spLocks noChangeShapeType="1"/>
          </p:cNvSpPr>
          <p:nvPr/>
        </p:nvSpPr>
        <p:spPr bwMode="auto">
          <a:xfrm>
            <a:off x="2555875" y="5876925"/>
            <a:ext cx="215900" cy="0"/>
          </a:xfrm>
          <a:prstGeom prst="line">
            <a:avLst/>
          </a:prstGeom>
          <a:noFill/>
          <a:ln w="31750">
            <a:solidFill>
              <a:schemeClr val="accent1"/>
            </a:solidFill>
            <a:round/>
            <a:headEnd/>
            <a:tailEnd/>
          </a:ln>
          <a:effectLst/>
        </p:spPr>
        <p:txBody>
          <a:bodyPr/>
          <a:lstStyle/>
          <a:p>
            <a:endParaRPr lang="es-ES"/>
          </a:p>
        </p:txBody>
      </p:sp>
      <p:sp>
        <p:nvSpPr>
          <p:cNvPr id="45150" name="Text Box 94"/>
          <p:cNvSpPr txBox="1">
            <a:spLocks noChangeArrowheads="1"/>
          </p:cNvSpPr>
          <p:nvPr/>
        </p:nvSpPr>
        <p:spPr bwMode="auto">
          <a:xfrm>
            <a:off x="2771775" y="5589588"/>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Contacto con la empresa</a:t>
            </a:r>
          </a:p>
        </p:txBody>
      </p:sp>
      <p:sp>
        <p:nvSpPr>
          <p:cNvPr id="45151" name="Text Box 95"/>
          <p:cNvSpPr txBox="1">
            <a:spLocks noChangeArrowheads="1"/>
          </p:cNvSpPr>
          <p:nvPr/>
        </p:nvSpPr>
        <p:spPr bwMode="auto">
          <a:xfrm>
            <a:off x="1619250" y="4076700"/>
            <a:ext cx="1439863" cy="115570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El director gerente estudia si es posible de realizar el pedido</a:t>
            </a:r>
          </a:p>
        </p:txBody>
      </p:sp>
      <p:sp>
        <p:nvSpPr>
          <p:cNvPr id="45152" name="Rectangle 96"/>
          <p:cNvSpPr>
            <a:spLocks noChangeArrowheads="1"/>
          </p:cNvSpPr>
          <p:nvPr/>
        </p:nvSpPr>
        <p:spPr bwMode="auto">
          <a:xfrm>
            <a:off x="4140200" y="5516563"/>
            <a:ext cx="1225550" cy="7921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53" name="Text Box 97"/>
          <p:cNvSpPr txBox="1">
            <a:spLocks noChangeArrowheads="1"/>
          </p:cNvSpPr>
          <p:nvPr/>
        </p:nvSpPr>
        <p:spPr bwMode="auto">
          <a:xfrm>
            <a:off x="4140200" y="5516563"/>
            <a:ext cx="1225550" cy="730250"/>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Diseño y fotocomposi- ción.</a:t>
            </a:r>
          </a:p>
        </p:txBody>
      </p:sp>
      <p:sp>
        <p:nvSpPr>
          <p:cNvPr id="45154" name="Rectangle 98"/>
          <p:cNvSpPr>
            <a:spLocks noChangeArrowheads="1"/>
          </p:cNvSpPr>
          <p:nvPr/>
        </p:nvSpPr>
        <p:spPr bwMode="auto">
          <a:xfrm>
            <a:off x="5508625" y="5589588"/>
            <a:ext cx="1225550" cy="5762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55" name="Text Box 99"/>
          <p:cNvSpPr txBox="1">
            <a:spLocks noChangeArrowheads="1"/>
          </p:cNvSpPr>
          <p:nvPr/>
        </p:nvSpPr>
        <p:spPr bwMode="auto">
          <a:xfrm>
            <a:off x="5508625" y="5589588"/>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Impresión Offset.</a:t>
            </a:r>
          </a:p>
        </p:txBody>
      </p:sp>
      <p:sp>
        <p:nvSpPr>
          <p:cNvPr id="45156" name="Line 100"/>
          <p:cNvSpPr>
            <a:spLocks noChangeShapeType="1"/>
          </p:cNvSpPr>
          <p:nvPr/>
        </p:nvSpPr>
        <p:spPr bwMode="auto">
          <a:xfrm>
            <a:off x="6877050" y="5516563"/>
            <a:ext cx="0" cy="360362"/>
          </a:xfrm>
          <a:prstGeom prst="line">
            <a:avLst/>
          </a:prstGeom>
          <a:noFill/>
          <a:ln w="31750">
            <a:solidFill>
              <a:schemeClr val="accent1"/>
            </a:solidFill>
            <a:round/>
            <a:headEnd/>
            <a:tailEnd/>
          </a:ln>
          <a:effectLst/>
        </p:spPr>
        <p:txBody>
          <a:bodyPr/>
          <a:lstStyle/>
          <a:p>
            <a:endParaRPr lang="es-ES"/>
          </a:p>
        </p:txBody>
      </p:sp>
      <p:sp>
        <p:nvSpPr>
          <p:cNvPr id="45157" name="Line 101"/>
          <p:cNvSpPr>
            <a:spLocks noChangeShapeType="1"/>
          </p:cNvSpPr>
          <p:nvPr/>
        </p:nvSpPr>
        <p:spPr bwMode="auto">
          <a:xfrm>
            <a:off x="6877050" y="5516563"/>
            <a:ext cx="144463" cy="0"/>
          </a:xfrm>
          <a:prstGeom prst="line">
            <a:avLst/>
          </a:prstGeom>
          <a:noFill/>
          <a:ln w="31750">
            <a:solidFill>
              <a:schemeClr val="accent1"/>
            </a:solidFill>
            <a:round/>
            <a:headEnd/>
            <a:tailEnd/>
          </a:ln>
          <a:effectLst/>
        </p:spPr>
        <p:txBody>
          <a:bodyPr/>
          <a:lstStyle/>
          <a:p>
            <a:endParaRPr lang="es-ES"/>
          </a:p>
        </p:txBody>
      </p:sp>
      <p:sp>
        <p:nvSpPr>
          <p:cNvPr id="45158" name="Text Box 102"/>
          <p:cNvSpPr txBox="1">
            <a:spLocks noChangeArrowheads="1"/>
          </p:cNvSpPr>
          <p:nvPr/>
        </p:nvSpPr>
        <p:spPr bwMode="auto">
          <a:xfrm>
            <a:off x="7019925" y="5300663"/>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Impresión láser</a:t>
            </a:r>
          </a:p>
        </p:txBody>
      </p:sp>
      <p:sp>
        <p:nvSpPr>
          <p:cNvPr id="45159" name="Rectangle 103"/>
          <p:cNvSpPr>
            <a:spLocks noChangeArrowheads="1"/>
          </p:cNvSpPr>
          <p:nvPr/>
        </p:nvSpPr>
        <p:spPr bwMode="auto">
          <a:xfrm>
            <a:off x="7235825" y="3789363"/>
            <a:ext cx="1225550" cy="576262"/>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60" name="Line 104"/>
          <p:cNvSpPr>
            <a:spLocks noChangeShapeType="1"/>
          </p:cNvSpPr>
          <p:nvPr/>
        </p:nvSpPr>
        <p:spPr bwMode="auto">
          <a:xfrm>
            <a:off x="7740650" y="5084763"/>
            <a:ext cx="0" cy="215900"/>
          </a:xfrm>
          <a:prstGeom prst="line">
            <a:avLst/>
          </a:prstGeom>
          <a:noFill/>
          <a:ln w="31750">
            <a:solidFill>
              <a:schemeClr val="accent1"/>
            </a:solidFill>
            <a:round/>
            <a:headEnd/>
            <a:tailEnd/>
          </a:ln>
          <a:effectLst/>
        </p:spPr>
        <p:txBody>
          <a:bodyPr/>
          <a:lstStyle/>
          <a:p>
            <a:endParaRPr lang="es-ES"/>
          </a:p>
        </p:txBody>
      </p:sp>
      <p:sp>
        <p:nvSpPr>
          <p:cNvPr id="45161" name="Rectangle 105"/>
          <p:cNvSpPr>
            <a:spLocks noChangeArrowheads="1"/>
          </p:cNvSpPr>
          <p:nvPr/>
        </p:nvSpPr>
        <p:spPr bwMode="auto">
          <a:xfrm>
            <a:off x="7235825" y="4508500"/>
            <a:ext cx="1225550" cy="576263"/>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45162" name="Text Box 106"/>
          <p:cNvSpPr txBox="1">
            <a:spLocks noChangeArrowheads="1"/>
          </p:cNvSpPr>
          <p:nvPr/>
        </p:nvSpPr>
        <p:spPr bwMode="auto">
          <a:xfrm>
            <a:off x="7235825" y="4508500"/>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Manipulado y rematado</a:t>
            </a:r>
          </a:p>
        </p:txBody>
      </p:sp>
      <p:sp>
        <p:nvSpPr>
          <p:cNvPr id="45163" name="Text Box 107"/>
          <p:cNvSpPr txBox="1">
            <a:spLocks noChangeArrowheads="1"/>
          </p:cNvSpPr>
          <p:nvPr/>
        </p:nvSpPr>
        <p:spPr bwMode="auto">
          <a:xfrm>
            <a:off x="7235825" y="3789363"/>
            <a:ext cx="1225550" cy="517525"/>
          </a:xfrm>
          <a:prstGeom prst="rect">
            <a:avLst/>
          </a:prstGeom>
          <a:noFill/>
          <a:ln w="9525">
            <a:noFill/>
            <a:miter lim="800000"/>
            <a:headEnd/>
            <a:tailEnd/>
          </a:ln>
          <a:effectLst/>
        </p:spPr>
        <p:txBody>
          <a:bodyPr>
            <a:spAutoFit/>
          </a:bodyPr>
          <a:lstStyle/>
          <a:p>
            <a:pPr algn="ctr">
              <a:spcBef>
                <a:spcPct val="50000"/>
              </a:spcBef>
            </a:pPr>
            <a:r>
              <a:rPr lang="es-ES" sz="1400" b="1">
                <a:effectLst>
                  <a:outerShdw blurRad="38100" dist="38100" dir="2700000" algn="tl">
                    <a:srgbClr val="C0C0C0"/>
                  </a:outerShdw>
                </a:effectLst>
                <a:latin typeface="Calibri" pitchFamily="34" charset="0"/>
              </a:rPr>
              <a:t>Empaquetado y Expedición</a:t>
            </a:r>
          </a:p>
        </p:txBody>
      </p:sp>
      <p:sp>
        <p:nvSpPr>
          <p:cNvPr id="45164" name="Line 108"/>
          <p:cNvSpPr>
            <a:spLocks noChangeShapeType="1"/>
          </p:cNvSpPr>
          <p:nvPr/>
        </p:nvSpPr>
        <p:spPr bwMode="auto">
          <a:xfrm>
            <a:off x="7885113" y="4292600"/>
            <a:ext cx="0" cy="215900"/>
          </a:xfrm>
          <a:prstGeom prst="line">
            <a:avLst/>
          </a:prstGeom>
          <a:noFill/>
          <a:ln w="31750">
            <a:solidFill>
              <a:schemeClr val="accent1"/>
            </a:solidFill>
            <a:round/>
            <a:headEnd/>
            <a:tailEnd/>
          </a:ln>
          <a:effectLst/>
        </p:spPr>
        <p:txBody>
          <a:bodyPr/>
          <a:lstStyle/>
          <a:p>
            <a:endParaRPr lang="es-ES"/>
          </a:p>
        </p:txBody>
      </p:sp>
      <p:pic>
        <p:nvPicPr>
          <p:cNvPr id="45165" name="Picture 5"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p:cNvSpPr>
          <p:nvPr>
            <p:ph type="title"/>
          </p:nvPr>
        </p:nvSpPr>
        <p:spPr/>
        <p:txBody>
          <a:bodyPr/>
          <a:lstStyle/>
          <a:p>
            <a:r>
              <a:rPr lang="es-ES" b="1" smtClean="0">
                <a:solidFill>
                  <a:schemeClr val="bg1"/>
                </a:solidFill>
              </a:rPr>
              <a:t>FACTORES DE CONTIGENCIA</a:t>
            </a:r>
          </a:p>
        </p:txBody>
      </p:sp>
      <p:pic>
        <p:nvPicPr>
          <p:cNvPr id="46082" name="Picture 9"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46083" name="Text Box 7"/>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sp>
        <p:nvSpPr>
          <p:cNvPr id="46084" name="Text Box 8"/>
          <p:cNvSpPr txBox="1">
            <a:spLocks noChangeArrowheads="1"/>
          </p:cNvSpPr>
          <p:nvPr/>
        </p:nvSpPr>
        <p:spPr bwMode="auto">
          <a:xfrm>
            <a:off x="323850" y="2420938"/>
            <a:ext cx="9144000" cy="2289175"/>
          </a:xfrm>
          <a:prstGeom prst="rect">
            <a:avLst/>
          </a:prstGeom>
          <a:noFill/>
          <a:ln w="9525">
            <a:noFill/>
            <a:miter lim="800000"/>
            <a:headEnd/>
            <a:tailEnd/>
          </a:ln>
        </p:spPr>
        <p:txBody>
          <a:bodyPr>
            <a:spAutoFit/>
          </a:bodyPr>
          <a:lstStyle/>
          <a:p>
            <a:pPr>
              <a:spcBef>
                <a:spcPct val="50000"/>
              </a:spcBef>
              <a:buFont typeface="Wingdings" pitchFamily="2" charset="2"/>
              <a:buBlip>
                <a:blip r:embed="rId3"/>
              </a:buBlip>
            </a:pPr>
            <a:r>
              <a:rPr lang="es-ES" sz="3600" b="1">
                <a:solidFill>
                  <a:schemeClr val="bg1"/>
                </a:solidFill>
                <a:latin typeface="Calibri" pitchFamily="34" charset="0"/>
              </a:rPr>
              <a:t> </a:t>
            </a:r>
            <a:r>
              <a:rPr lang="es-ES" sz="3600" b="1">
                <a:solidFill>
                  <a:schemeClr val="bg1"/>
                </a:solidFill>
                <a:latin typeface="Calibri" pitchFamily="34" charset="0"/>
                <a:hlinkClick r:id="rId4" action="ppaction://hlinksldjump"/>
              </a:rPr>
              <a:t>ANÁLISIS DEL ENTORNO</a:t>
            </a:r>
            <a:endParaRPr lang="es-ES" sz="3600" b="1">
              <a:solidFill>
                <a:schemeClr val="bg1"/>
              </a:solidFill>
              <a:latin typeface="Calibri" pitchFamily="34" charset="0"/>
            </a:endParaRPr>
          </a:p>
          <a:p>
            <a:pPr>
              <a:spcBef>
                <a:spcPct val="50000"/>
              </a:spcBef>
              <a:buFont typeface="Wingdings" pitchFamily="2" charset="2"/>
              <a:buBlip>
                <a:blip r:embed="rId3"/>
              </a:buBlip>
            </a:pPr>
            <a:r>
              <a:rPr lang="es-ES" sz="3600" b="1">
                <a:solidFill>
                  <a:schemeClr val="bg1"/>
                </a:solidFill>
                <a:latin typeface="Calibri" pitchFamily="34" charset="0"/>
              </a:rPr>
              <a:t> </a:t>
            </a:r>
            <a:r>
              <a:rPr lang="es-ES" sz="3600" b="1">
                <a:solidFill>
                  <a:schemeClr val="bg1"/>
                </a:solidFill>
                <a:latin typeface="Calibri" pitchFamily="34" charset="0"/>
                <a:hlinkClick r:id="rId5" action="ppaction://hlinksldjump"/>
              </a:rPr>
              <a:t>ANÁLISIS DE LA TECNOLOGÍA</a:t>
            </a:r>
            <a:endParaRPr lang="es-ES" sz="3600" b="1">
              <a:solidFill>
                <a:schemeClr val="bg1"/>
              </a:solidFill>
              <a:latin typeface="Calibri" pitchFamily="34" charset="0"/>
            </a:endParaRPr>
          </a:p>
          <a:p>
            <a:pPr>
              <a:spcBef>
                <a:spcPct val="50000"/>
              </a:spcBef>
              <a:buFont typeface="Wingdings" pitchFamily="2" charset="2"/>
              <a:buBlip>
                <a:blip r:embed="rId3"/>
              </a:buBlip>
            </a:pPr>
            <a:r>
              <a:rPr lang="es-ES" sz="3600" b="1">
                <a:solidFill>
                  <a:schemeClr val="bg1"/>
                </a:solidFill>
                <a:latin typeface="Calibri" pitchFamily="34" charset="0"/>
              </a:rPr>
              <a:t> </a:t>
            </a:r>
            <a:r>
              <a:rPr lang="es-ES" sz="3600" b="1">
                <a:solidFill>
                  <a:schemeClr val="bg1"/>
                </a:solidFill>
                <a:latin typeface="Calibri" pitchFamily="34" charset="0"/>
                <a:hlinkClick r:id="rId6" action="ppaction://hlinksldjump"/>
              </a:rPr>
              <a:t>ANÁLISIS DE LA ESTRATEGIA</a:t>
            </a:r>
            <a:endParaRPr lang="es-ES" sz="3600" b="1">
              <a:solidFill>
                <a:schemeClr val="bg1"/>
              </a:solidFill>
              <a:latin typeface="Calibri" pitchFamily="34" charset="0"/>
            </a:endParaRPr>
          </a:p>
        </p:txBody>
      </p:sp>
      <p:pic>
        <p:nvPicPr>
          <p:cNvPr id="46088" name="Picture 6" descr="Boton_anterior">
            <a:hlinkClick r:id="" action="ppaction://hlinkshowjump?jump=firstslide" highlightClick="1"/>
          </p:cNvPr>
          <p:cNvPicPr>
            <a:picLocks noChangeAspect="1" noChangeArrowheads="1"/>
          </p:cNvPicPr>
          <p:nvPr/>
        </p:nvPicPr>
        <p:blipFill>
          <a:blip r:embed="rId7"/>
          <a:srcRect/>
          <a:stretch>
            <a:fillRect/>
          </a:stretch>
        </p:blipFill>
        <p:spPr bwMode="auto">
          <a:xfrm>
            <a:off x="8280400" y="5994400"/>
            <a:ext cx="863600" cy="863600"/>
          </a:xfrm>
          <a:prstGeom prst="rect">
            <a:avLst/>
          </a:prstGeom>
          <a:noFill/>
          <a:ln w="9525">
            <a:noFill/>
            <a:miter lim="800000"/>
            <a:headEnd/>
            <a:tailEnd/>
          </a:ln>
        </p:spPr>
      </p:pic>
      <p:pic>
        <p:nvPicPr>
          <p:cNvPr id="46090" name="Picture 10"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r>
              <a:rPr lang="es-ES" sz="4000" b="1" smtClean="0">
                <a:solidFill>
                  <a:schemeClr val="bg1"/>
                </a:solidFill>
              </a:rPr>
              <a:t>ANÁLISIS DEL ENTORNO DE LA ORGANIZACIÓN</a:t>
            </a:r>
          </a:p>
        </p:txBody>
      </p:sp>
      <p:sp>
        <p:nvSpPr>
          <p:cNvPr id="22531" name="Rectangle 3"/>
          <p:cNvSpPr>
            <a:spLocks noGrp="1"/>
          </p:cNvSpPr>
          <p:nvPr>
            <p:ph type="body" idx="1"/>
          </p:nvPr>
        </p:nvSpPr>
        <p:spPr/>
        <p:txBody>
          <a:bodyPr/>
          <a:lstStyle/>
          <a:p>
            <a:pPr eaLnBrk="1" hangingPunct="1">
              <a:lnSpc>
                <a:spcPct val="90000"/>
              </a:lnSpc>
              <a:buFont typeface="Arial" charset="0"/>
              <a:buNone/>
              <a:defRPr/>
            </a:pPr>
            <a:endParaRPr lang="es-ES" sz="2800" smtClean="0">
              <a:solidFill>
                <a:schemeClr val="bg1"/>
              </a:solidFill>
              <a:effectLst>
                <a:outerShdw blurRad="38100" dist="38100" dir="2700000" algn="tl">
                  <a:srgbClr val="C0C0C0"/>
                </a:outerShdw>
              </a:effectLst>
            </a:endParaRPr>
          </a:p>
          <a:p>
            <a:pPr eaLnBrk="1" hangingPunct="1">
              <a:lnSpc>
                <a:spcPct val="90000"/>
              </a:lnSpc>
              <a:defRPr/>
            </a:pPr>
            <a:r>
              <a:rPr lang="es-ES" sz="2800" smtClean="0">
                <a:solidFill>
                  <a:schemeClr val="bg1"/>
                </a:solidFill>
                <a:effectLst>
                  <a:outerShdw blurRad="38100" dist="38100" dir="2700000" algn="tl">
                    <a:srgbClr val="C0C0C0"/>
                  </a:outerShdw>
                </a:effectLst>
              </a:rPr>
              <a:t>ENTORNO ESPECÍFICO</a:t>
            </a:r>
          </a:p>
          <a:p>
            <a:pPr lvl="1" eaLnBrk="1" hangingPunct="1">
              <a:lnSpc>
                <a:spcPct val="90000"/>
              </a:lnSpc>
              <a:defRPr/>
            </a:pPr>
            <a:r>
              <a:rPr lang="es-ES" sz="2400" smtClean="0">
                <a:solidFill>
                  <a:schemeClr val="bg1"/>
                </a:solidFill>
                <a:hlinkClick r:id="rId2" action="ppaction://hlinksldjump"/>
              </a:rPr>
              <a:t>Competidores</a:t>
            </a:r>
            <a:endParaRPr lang="es-ES" sz="2400" smtClean="0">
              <a:solidFill>
                <a:schemeClr val="bg1"/>
              </a:solidFill>
            </a:endParaRPr>
          </a:p>
          <a:p>
            <a:pPr lvl="1" eaLnBrk="1" hangingPunct="1">
              <a:lnSpc>
                <a:spcPct val="90000"/>
              </a:lnSpc>
              <a:defRPr/>
            </a:pPr>
            <a:r>
              <a:rPr lang="es-ES" sz="2400" smtClean="0">
                <a:solidFill>
                  <a:schemeClr val="bg1"/>
                </a:solidFill>
                <a:hlinkClick r:id="rId3" action="ppaction://hlinksldjump"/>
              </a:rPr>
              <a:t>Proveedores</a:t>
            </a:r>
            <a:endParaRPr lang="es-ES" sz="2400" smtClean="0">
              <a:solidFill>
                <a:schemeClr val="bg1"/>
              </a:solidFill>
            </a:endParaRPr>
          </a:p>
          <a:p>
            <a:pPr lvl="1" eaLnBrk="1" hangingPunct="1">
              <a:lnSpc>
                <a:spcPct val="90000"/>
              </a:lnSpc>
              <a:defRPr/>
            </a:pPr>
            <a:r>
              <a:rPr lang="es-ES" sz="2400" smtClean="0">
                <a:solidFill>
                  <a:schemeClr val="bg1"/>
                </a:solidFill>
                <a:hlinkClick r:id="rId4" action="ppaction://hlinksldjump"/>
              </a:rPr>
              <a:t>Clientes</a:t>
            </a:r>
            <a:endParaRPr lang="es-ES" sz="2400" smtClean="0">
              <a:solidFill>
                <a:schemeClr val="bg1"/>
              </a:solidFill>
            </a:endParaRPr>
          </a:p>
          <a:p>
            <a:pPr lvl="1" eaLnBrk="1" hangingPunct="1">
              <a:lnSpc>
                <a:spcPct val="90000"/>
              </a:lnSpc>
              <a:defRPr/>
            </a:pPr>
            <a:r>
              <a:rPr lang="es-ES" sz="2400" smtClean="0">
                <a:solidFill>
                  <a:schemeClr val="bg1"/>
                </a:solidFill>
                <a:hlinkClick r:id="rId5" action="ppaction://hlinksldjump"/>
              </a:rPr>
              <a:t>Poder del Estado</a:t>
            </a:r>
            <a:endParaRPr lang="es-ES" sz="2400" smtClean="0">
              <a:solidFill>
                <a:schemeClr val="bg1"/>
              </a:solidFill>
            </a:endParaRPr>
          </a:p>
          <a:p>
            <a:pPr lvl="1" eaLnBrk="1" hangingPunct="1">
              <a:lnSpc>
                <a:spcPct val="90000"/>
              </a:lnSpc>
              <a:buFont typeface="Arial" charset="0"/>
              <a:buNone/>
              <a:defRPr/>
            </a:pPr>
            <a:endParaRPr lang="es-ES" sz="2400" smtClean="0">
              <a:solidFill>
                <a:schemeClr val="bg1"/>
              </a:solidFill>
            </a:endParaRPr>
          </a:p>
          <a:p>
            <a:pPr eaLnBrk="1" hangingPunct="1">
              <a:lnSpc>
                <a:spcPct val="90000"/>
              </a:lnSpc>
              <a:defRPr/>
            </a:pPr>
            <a:r>
              <a:rPr lang="es-ES" sz="2800" smtClean="0">
                <a:solidFill>
                  <a:schemeClr val="bg1"/>
                </a:solidFill>
                <a:effectLst>
                  <a:outerShdw blurRad="38100" dist="38100" dir="2700000" algn="tl">
                    <a:srgbClr val="C0C0C0"/>
                  </a:outerShdw>
                </a:effectLst>
              </a:rPr>
              <a:t>ENTORNO GENÉRICO</a:t>
            </a:r>
          </a:p>
          <a:p>
            <a:pPr lvl="1" eaLnBrk="1" hangingPunct="1">
              <a:lnSpc>
                <a:spcPct val="90000"/>
              </a:lnSpc>
              <a:defRPr/>
            </a:pPr>
            <a:r>
              <a:rPr lang="es-ES" sz="2400" smtClean="0">
                <a:solidFill>
                  <a:schemeClr val="bg1"/>
                </a:solidFill>
                <a:hlinkClick r:id="rId6" action="ppaction://hlinksldjump"/>
              </a:rPr>
              <a:t>Socioculturales</a:t>
            </a:r>
            <a:endParaRPr lang="es-ES" sz="2400" smtClean="0">
              <a:solidFill>
                <a:schemeClr val="bg1"/>
              </a:solidFill>
            </a:endParaRPr>
          </a:p>
          <a:p>
            <a:pPr lvl="1" eaLnBrk="1" hangingPunct="1">
              <a:lnSpc>
                <a:spcPct val="90000"/>
              </a:lnSpc>
              <a:defRPr/>
            </a:pPr>
            <a:r>
              <a:rPr lang="es-ES" sz="2400" smtClean="0">
                <a:solidFill>
                  <a:schemeClr val="bg1"/>
                </a:solidFill>
                <a:hlinkClick r:id="rId7" action="ppaction://hlinksldjump"/>
              </a:rPr>
              <a:t>Elementos Tecnológicos.</a:t>
            </a:r>
            <a:endParaRPr lang="es-ES" sz="2400" smtClean="0">
              <a:solidFill>
                <a:schemeClr val="bg1"/>
              </a:solidFill>
            </a:endParaRPr>
          </a:p>
        </p:txBody>
      </p:sp>
      <p:pic>
        <p:nvPicPr>
          <p:cNvPr id="47107" name="Picture 4" descr="Home Button">
            <a:hlinkClick r:id="" action="ppaction://hlinkshowjump?jump=firstslide" highlightClick="1"/>
          </p:cNvPr>
          <p:cNvPicPr>
            <a:picLocks noChangeAspect="1" noChangeArrowheads="1"/>
          </p:cNvPicPr>
          <p:nvPr/>
        </p:nvPicPr>
        <p:blipFill>
          <a:blip r:embed="rId8"/>
          <a:srcRect/>
          <a:stretch>
            <a:fillRect/>
          </a:stretch>
        </p:blipFill>
        <p:spPr bwMode="auto">
          <a:xfrm>
            <a:off x="0" y="5849938"/>
            <a:ext cx="1008063" cy="1008062"/>
          </a:xfrm>
          <a:prstGeom prst="rect">
            <a:avLst/>
          </a:prstGeom>
          <a:noFill/>
          <a:ln w="9525">
            <a:noFill/>
            <a:miter lim="800000"/>
            <a:headEnd/>
            <a:tailEnd/>
          </a:ln>
        </p:spPr>
      </p:pic>
      <p:sp>
        <p:nvSpPr>
          <p:cNvPr id="47108"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47109" name="Picture 6" descr="Boton_anterior">
            <a:hlinkClick r:id="" action="ppaction://hlinkshowjump?jump=previousslide" highlightClick="1"/>
          </p:cNvPr>
          <p:cNvPicPr>
            <a:picLocks noChangeAspect="1" noChangeArrowheads="1"/>
          </p:cNvPicPr>
          <p:nvPr/>
        </p:nvPicPr>
        <p:blipFill>
          <a:blip r:embed="rId9"/>
          <a:srcRect/>
          <a:stretch>
            <a:fillRect/>
          </a:stretch>
        </p:blipFill>
        <p:spPr bwMode="auto">
          <a:xfrm>
            <a:off x="8280400" y="5994400"/>
            <a:ext cx="863600" cy="863600"/>
          </a:xfrm>
          <a:prstGeom prst="rect">
            <a:avLst/>
          </a:prstGeom>
          <a:noFill/>
          <a:ln w="9525">
            <a:noFill/>
            <a:miter lim="800000"/>
            <a:headEnd/>
            <a:tailEnd/>
          </a:ln>
        </p:spPr>
      </p:pic>
      <p:pic>
        <p:nvPicPr>
          <p:cNvPr id="47111" name="Picture 7" descr="pastilla_logo"/>
          <p:cNvPicPr>
            <a:picLocks noChangeAspect="1" noChangeArrowheads="1"/>
          </p:cNvPicPr>
          <p:nvPr/>
        </p:nvPicPr>
        <p:blipFill>
          <a:blip r:embed="rId10"/>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p:nvPr>
        </p:nvSpPr>
        <p:spPr/>
        <p:txBody>
          <a:bodyPr/>
          <a:lstStyle/>
          <a:p>
            <a:r>
              <a:rPr lang="es-ES" b="1" smtClean="0">
                <a:solidFill>
                  <a:schemeClr val="bg1"/>
                </a:solidFill>
              </a:rPr>
              <a:t>COMPETIDORES</a:t>
            </a:r>
          </a:p>
        </p:txBody>
      </p:sp>
      <p:sp>
        <p:nvSpPr>
          <p:cNvPr id="48130" name="Rectangle 3"/>
          <p:cNvSpPr>
            <a:spLocks noGrp="1"/>
          </p:cNvSpPr>
          <p:nvPr>
            <p:ph type="body" idx="1"/>
          </p:nvPr>
        </p:nvSpPr>
        <p:spPr>
          <a:xfrm>
            <a:off x="395288" y="1628775"/>
            <a:ext cx="8229600" cy="4525963"/>
          </a:xfrm>
        </p:spPr>
        <p:txBody>
          <a:bodyPr/>
          <a:lstStyle/>
          <a:p>
            <a:r>
              <a:rPr lang="es-ES" sz="2000" smtClean="0">
                <a:solidFill>
                  <a:schemeClr val="bg1"/>
                </a:solidFill>
              </a:rPr>
              <a:t>Debido a los altos recursos tecnológicos (que llevaría a cualquier empresa bastante tiempo y recursos económicos) ADOS no cuenta con demasiada competencia a nivel nacional, este hecho también puede venir dado por la compra del mayor paquete de acciones del que era, quizás, su mayor amenaza (SIGNE S.A.)</a:t>
            </a:r>
          </a:p>
          <a:p>
            <a:r>
              <a:rPr lang="es-ES" sz="2000" smtClean="0">
                <a:solidFill>
                  <a:schemeClr val="bg1"/>
                </a:solidFill>
              </a:rPr>
              <a:t>A continuación los principales competidores de ADOS:</a:t>
            </a:r>
          </a:p>
          <a:p>
            <a:endParaRPr lang="es-ES" sz="2000" smtClean="0">
              <a:solidFill>
                <a:schemeClr val="bg1"/>
              </a:solidFill>
            </a:endParaRPr>
          </a:p>
          <a:p>
            <a:r>
              <a:rPr lang="es-ES" sz="2000" smtClean="0">
                <a:solidFill>
                  <a:schemeClr val="bg1"/>
                </a:solidFill>
                <a:hlinkClick r:id="rId2" action="ppaction://hlinksldjump"/>
              </a:rPr>
              <a:t>SERVINFORM</a:t>
            </a:r>
            <a:endParaRPr lang="es-ES" sz="2000" smtClean="0">
              <a:solidFill>
                <a:schemeClr val="bg1"/>
              </a:solidFill>
            </a:endParaRPr>
          </a:p>
          <a:p>
            <a:r>
              <a:rPr lang="es-ES" sz="2000" smtClean="0">
                <a:solidFill>
                  <a:schemeClr val="bg1"/>
                </a:solidFill>
                <a:hlinkClick r:id="rId3" action="ppaction://hlinksldjump"/>
              </a:rPr>
              <a:t>PRINT EBCDIC</a:t>
            </a:r>
            <a:endParaRPr lang="es-ES" sz="2000" smtClean="0">
              <a:solidFill>
                <a:schemeClr val="bg1"/>
              </a:solidFill>
            </a:endParaRPr>
          </a:p>
          <a:p>
            <a:r>
              <a:rPr lang="es-ES" sz="2000" smtClean="0">
                <a:solidFill>
                  <a:schemeClr val="bg1"/>
                </a:solidFill>
                <a:hlinkClick r:id="rId4" action="ppaction://hlinksldjump"/>
              </a:rPr>
              <a:t>AUGUSTA PRINT</a:t>
            </a:r>
            <a:endParaRPr lang="es-ES" sz="2000" smtClean="0">
              <a:solidFill>
                <a:schemeClr val="bg1"/>
              </a:solidFill>
            </a:endParaRPr>
          </a:p>
          <a:p>
            <a:endParaRPr lang="es-ES" smtClean="0">
              <a:solidFill>
                <a:schemeClr val="bg1"/>
              </a:solidFill>
            </a:endParaRPr>
          </a:p>
        </p:txBody>
      </p:sp>
      <p:pic>
        <p:nvPicPr>
          <p:cNvPr id="48131" name="Picture 4" descr="Home Button">
            <a:hlinkClick r:id="" action="ppaction://hlinkshowjump?jump=firstslide" highlightClick="1"/>
          </p:cNvPr>
          <p:cNvPicPr>
            <a:picLocks noChangeAspect="1" noChangeArrowheads="1"/>
          </p:cNvPicPr>
          <p:nvPr/>
        </p:nvPicPr>
        <p:blipFill>
          <a:blip r:embed="rId5"/>
          <a:srcRect/>
          <a:stretch>
            <a:fillRect/>
          </a:stretch>
        </p:blipFill>
        <p:spPr bwMode="auto">
          <a:xfrm>
            <a:off x="0" y="5849938"/>
            <a:ext cx="1008063" cy="1008062"/>
          </a:xfrm>
          <a:prstGeom prst="rect">
            <a:avLst/>
          </a:prstGeom>
          <a:noFill/>
          <a:ln w="9525">
            <a:noFill/>
            <a:miter lim="800000"/>
            <a:headEnd/>
            <a:tailEnd/>
          </a:ln>
        </p:spPr>
      </p:pic>
      <p:sp>
        <p:nvSpPr>
          <p:cNvPr id="48132"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48133" name="Picture 6" descr="Boton_anterior">
            <a:hlinkClick r:id="" action="ppaction://hlinkshowjump?jump=previousslide" highlightClick="1"/>
          </p:cNvPr>
          <p:cNvPicPr>
            <a:picLocks noChangeAspect="1" noChangeArrowheads="1"/>
          </p:cNvPicPr>
          <p:nvPr/>
        </p:nvPicPr>
        <p:blipFill>
          <a:blip r:embed="rId6"/>
          <a:srcRect/>
          <a:stretch>
            <a:fillRect/>
          </a:stretch>
        </p:blipFill>
        <p:spPr bwMode="auto">
          <a:xfrm>
            <a:off x="8280400" y="5994400"/>
            <a:ext cx="863600" cy="863600"/>
          </a:xfrm>
          <a:prstGeom prst="rect">
            <a:avLst/>
          </a:prstGeom>
          <a:noFill/>
          <a:ln w="9525">
            <a:noFill/>
            <a:miter lim="800000"/>
            <a:headEnd/>
            <a:tailEnd/>
          </a:ln>
        </p:spPr>
      </p:pic>
      <p:pic>
        <p:nvPicPr>
          <p:cNvPr id="48135" name="Picture 7" descr="pastilla_logo"/>
          <p:cNvPicPr>
            <a:picLocks noChangeAspect="1" noChangeArrowheads="1"/>
          </p:cNvPicPr>
          <p:nvPr/>
        </p:nvPicPr>
        <p:blipFill>
          <a:blip r:embed="rId7"/>
          <a:srcRect/>
          <a:stretch>
            <a:fillRect/>
          </a:stretch>
        </p:blipFill>
        <p:spPr bwMode="auto">
          <a:xfrm>
            <a:off x="0" y="0"/>
            <a:ext cx="990600" cy="762000"/>
          </a:xfrm>
          <a:prstGeom prst="rect">
            <a:avLst/>
          </a:prstGeom>
          <a:noFill/>
        </p:spPr>
      </p:pic>
      <p:pic>
        <p:nvPicPr>
          <p:cNvPr id="48136" name="Picture 8" descr="augusta">
            <a:hlinkClick r:id="rId4" action="ppaction://hlinksldjump" highlightClick="1"/>
          </p:cNvPr>
          <p:cNvPicPr>
            <a:picLocks noChangeAspect="1" noChangeArrowheads="1"/>
          </p:cNvPicPr>
          <p:nvPr/>
        </p:nvPicPr>
        <p:blipFill>
          <a:blip r:embed="rId8"/>
          <a:srcRect/>
          <a:stretch>
            <a:fillRect/>
          </a:stretch>
        </p:blipFill>
        <p:spPr bwMode="auto">
          <a:xfrm>
            <a:off x="2411413" y="5661025"/>
            <a:ext cx="1266825" cy="504825"/>
          </a:xfrm>
          <a:prstGeom prst="rect">
            <a:avLst/>
          </a:prstGeom>
          <a:noFill/>
        </p:spPr>
      </p:pic>
      <p:pic>
        <p:nvPicPr>
          <p:cNvPr id="48137" name="Picture 9" descr="servinform">
            <a:hlinkClick r:id="rId2" action="ppaction://hlinksldjump" highlightClick="1"/>
          </p:cNvPr>
          <p:cNvPicPr>
            <a:picLocks noChangeAspect="1" noChangeArrowheads="1"/>
          </p:cNvPicPr>
          <p:nvPr/>
        </p:nvPicPr>
        <p:blipFill>
          <a:blip r:embed="rId9"/>
          <a:srcRect/>
          <a:stretch>
            <a:fillRect/>
          </a:stretch>
        </p:blipFill>
        <p:spPr bwMode="auto">
          <a:xfrm>
            <a:off x="5148263" y="5373688"/>
            <a:ext cx="1295400" cy="777875"/>
          </a:xfrm>
          <a:prstGeom prst="rect">
            <a:avLst/>
          </a:prstGeom>
          <a:noFill/>
        </p:spPr>
      </p:pic>
      <p:sp>
        <p:nvSpPr>
          <p:cNvPr id="48138" name="AutoShape 10"/>
          <p:cNvSpPr>
            <a:spLocks noChangeArrowheads="1"/>
          </p:cNvSpPr>
          <p:nvPr/>
        </p:nvSpPr>
        <p:spPr bwMode="auto">
          <a:xfrm>
            <a:off x="3851275" y="4365625"/>
            <a:ext cx="1295400" cy="12954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s-ES"/>
          </a:p>
        </p:txBody>
      </p:sp>
      <p:pic>
        <p:nvPicPr>
          <p:cNvPr id="48139" name="Picture 11" descr="lOGO pRINT">
            <a:hlinkClick r:id="rId3" action="ppaction://hlinksldjump" highlightClick="1"/>
          </p:cNvPr>
          <p:cNvPicPr>
            <a:picLocks noChangeAspect="1" noChangeArrowheads="1"/>
          </p:cNvPicPr>
          <p:nvPr/>
        </p:nvPicPr>
        <p:blipFill>
          <a:blip r:embed="rId10"/>
          <a:srcRect/>
          <a:stretch>
            <a:fillRect/>
          </a:stretch>
        </p:blipFill>
        <p:spPr bwMode="auto">
          <a:xfrm>
            <a:off x="3779838" y="3716338"/>
            <a:ext cx="1439862" cy="576262"/>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a:xfrm>
            <a:off x="468313" y="333375"/>
            <a:ext cx="8229600" cy="1143000"/>
          </a:xfrm>
        </p:spPr>
        <p:txBody>
          <a:bodyPr/>
          <a:lstStyle/>
          <a:p>
            <a:r>
              <a:rPr lang="es-ES" sz="2000" b="1" smtClean="0">
                <a:solidFill>
                  <a:schemeClr val="bg1"/>
                </a:solidFill>
                <a:effectLst>
                  <a:outerShdw blurRad="38100" dist="38100" dir="2700000" algn="tl">
                    <a:srgbClr val="C0C0C0"/>
                  </a:outerShdw>
                </a:effectLst>
              </a:rPr>
              <a:t>COMPETIDORES</a:t>
            </a:r>
            <a:br>
              <a:rPr lang="es-ES" sz="2000" b="1" smtClean="0">
                <a:solidFill>
                  <a:schemeClr val="bg1"/>
                </a:solidFill>
                <a:effectLst>
                  <a:outerShdw blurRad="38100" dist="38100" dir="2700000" algn="tl">
                    <a:srgbClr val="C0C0C0"/>
                  </a:outerShdw>
                </a:effectLst>
              </a:rPr>
            </a:br>
            <a:r>
              <a:rPr lang="es-ES" b="1" smtClean="0">
                <a:solidFill>
                  <a:schemeClr val="bg1"/>
                </a:solidFill>
                <a:effectLst>
                  <a:outerShdw blurRad="38100" dist="38100" dir="2700000" algn="tl">
                    <a:srgbClr val="C0C0C0"/>
                  </a:outerShdw>
                </a:effectLst>
              </a:rPr>
              <a:t>SERVINFORM</a:t>
            </a:r>
            <a:r>
              <a:rPr lang="es-ES" sz="4000" smtClean="0"/>
              <a:t/>
            </a:r>
            <a:br>
              <a:rPr lang="es-ES" sz="4000" smtClean="0"/>
            </a:br>
            <a:endParaRPr lang="es-ES" sz="4000" smtClean="0"/>
          </a:p>
        </p:txBody>
      </p:sp>
      <p:sp>
        <p:nvSpPr>
          <p:cNvPr id="61443" name="Rectangle 3"/>
          <p:cNvSpPr>
            <a:spLocks noGrp="1"/>
          </p:cNvSpPr>
          <p:nvPr>
            <p:ph type="body" idx="1"/>
          </p:nvPr>
        </p:nvSpPr>
        <p:spPr>
          <a:xfrm>
            <a:off x="395288" y="1557338"/>
            <a:ext cx="8229600" cy="4525962"/>
          </a:xfrm>
        </p:spPr>
        <p:txBody>
          <a:bodyPr/>
          <a:lstStyle/>
          <a:p>
            <a:pPr>
              <a:lnSpc>
                <a:spcPct val="80000"/>
              </a:lnSpc>
            </a:pPr>
            <a:r>
              <a:rPr lang="es-ES" sz="2400" b="1" u="sng" smtClean="0">
                <a:solidFill>
                  <a:schemeClr val="bg1"/>
                </a:solidFill>
              </a:rPr>
              <a:t>Servinform</a:t>
            </a:r>
            <a:r>
              <a:rPr lang="es-ES" sz="2400" smtClean="0">
                <a:solidFill>
                  <a:schemeClr val="bg1"/>
                </a:solidFill>
              </a:rPr>
              <a:t> es una de las compañías de referencia a nivel nacional en Soluciones de Outsourcing Tecnológico y de Servicios diseñados para la optimización de recursos y rentabilización de negocios. </a:t>
            </a:r>
          </a:p>
          <a:p>
            <a:pPr>
              <a:lnSpc>
                <a:spcPct val="80000"/>
              </a:lnSpc>
            </a:pPr>
            <a:r>
              <a:rPr lang="es-ES" sz="2400" smtClean="0">
                <a:solidFill>
                  <a:schemeClr val="bg1"/>
                </a:solidFill>
              </a:rPr>
              <a:t>Servinform engloba sus servicios en cuatro áreas de negocios diferenciales: Gestión Documental, Tecnologías de la Información, Sistemas y Comunicaciones y Marketing Relacional. Y tras más de 25 años de actividad día a día continúa su especialización, incrementando el valor de sus servicios con las últimas innovaciones tecnológicas </a:t>
            </a:r>
          </a:p>
        </p:txBody>
      </p:sp>
      <p:pic>
        <p:nvPicPr>
          <p:cNvPr id="61444"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61445"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61446" name="Picture 6" descr="servinform"/>
          <p:cNvPicPr>
            <a:picLocks noChangeAspect="1" noChangeArrowheads="1"/>
          </p:cNvPicPr>
          <p:nvPr/>
        </p:nvPicPr>
        <p:blipFill>
          <a:blip r:embed="rId3"/>
          <a:srcRect/>
          <a:stretch>
            <a:fillRect/>
          </a:stretch>
        </p:blipFill>
        <p:spPr bwMode="auto">
          <a:xfrm>
            <a:off x="3203575" y="4797425"/>
            <a:ext cx="2160588" cy="1296988"/>
          </a:xfrm>
          <a:prstGeom prst="rect">
            <a:avLst/>
          </a:prstGeom>
          <a:noFill/>
        </p:spPr>
      </p:pic>
      <p:pic>
        <p:nvPicPr>
          <p:cNvPr id="61447"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pic>
        <p:nvPicPr>
          <p:cNvPr id="61448" name="Picture 8"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lstStyle/>
          <a:p>
            <a:r>
              <a:rPr lang="es-ES" sz="2000" b="1" smtClean="0">
                <a:solidFill>
                  <a:schemeClr val="bg1"/>
                </a:solidFill>
                <a:effectLst>
                  <a:outerShdw blurRad="38100" dist="38100" dir="2700000" algn="tl">
                    <a:srgbClr val="C0C0C0"/>
                  </a:outerShdw>
                </a:effectLst>
              </a:rPr>
              <a:t>COMPETIDORES</a:t>
            </a:r>
            <a:br>
              <a:rPr lang="es-ES" sz="2000" b="1" smtClean="0">
                <a:solidFill>
                  <a:schemeClr val="bg1"/>
                </a:solidFill>
                <a:effectLst>
                  <a:outerShdw blurRad="38100" dist="38100" dir="2700000" algn="tl">
                    <a:srgbClr val="C0C0C0"/>
                  </a:outerShdw>
                </a:effectLst>
              </a:rPr>
            </a:br>
            <a:r>
              <a:rPr lang="es-ES" b="1" smtClean="0">
                <a:solidFill>
                  <a:schemeClr val="bg1"/>
                </a:solidFill>
                <a:effectLst>
                  <a:outerShdw blurRad="38100" dist="38100" dir="2700000" algn="tl">
                    <a:srgbClr val="C0C0C0"/>
                  </a:outerShdw>
                </a:effectLst>
              </a:rPr>
              <a:t>AUGUSTA PRINT</a:t>
            </a:r>
          </a:p>
        </p:txBody>
      </p:sp>
      <p:sp>
        <p:nvSpPr>
          <p:cNvPr id="60419" name="Rectangle 3"/>
          <p:cNvSpPr>
            <a:spLocks noGrp="1"/>
          </p:cNvSpPr>
          <p:nvPr>
            <p:ph type="body" idx="1"/>
          </p:nvPr>
        </p:nvSpPr>
        <p:spPr/>
        <p:txBody>
          <a:bodyPr/>
          <a:lstStyle/>
          <a:p>
            <a:endParaRPr lang="es-ES" sz="2400" smtClean="0">
              <a:solidFill>
                <a:schemeClr val="bg1"/>
              </a:solidFill>
            </a:endParaRPr>
          </a:p>
          <a:p>
            <a:r>
              <a:rPr lang="es-ES" sz="2400" smtClean="0">
                <a:solidFill>
                  <a:schemeClr val="bg1"/>
                </a:solidFill>
              </a:rPr>
              <a:t>La empresa Catalana </a:t>
            </a:r>
            <a:r>
              <a:rPr lang="es-ES" sz="2400" b="1" u="sng" smtClean="0">
                <a:solidFill>
                  <a:schemeClr val="bg1"/>
                </a:solidFill>
              </a:rPr>
              <a:t>Augusta Print</a:t>
            </a:r>
            <a:r>
              <a:rPr lang="es-ES" sz="2400" smtClean="0">
                <a:solidFill>
                  <a:schemeClr val="bg1"/>
                </a:solidFill>
              </a:rPr>
              <a:t> es una empresa que dispone de tecnología para dotar de medidas de seguridad y control a sus documentos, desarrollando métodos y patentes propios.</a:t>
            </a:r>
          </a:p>
          <a:p>
            <a:pPr>
              <a:buFont typeface="Arial" charset="0"/>
              <a:buNone/>
            </a:pPr>
            <a:r>
              <a:rPr lang="es-ES" sz="2400" smtClean="0">
                <a:solidFill>
                  <a:schemeClr val="bg1"/>
                </a:solidFill>
              </a:rPr>
              <a:t>     Quizás sea la más parecida a en cuanto a su organización a  ADOS.</a:t>
            </a:r>
          </a:p>
        </p:txBody>
      </p:sp>
      <p:pic>
        <p:nvPicPr>
          <p:cNvPr id="60420"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60421"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60422" name="Picture 6" descr="augusta"/>
          <p:cNvPicPr>
            <a:picLocks noChangeAspect="1" noChangeArrowheads="1"/>
          </p:cNvPicPr>
          <p:nvPr/>
        </p:nvPicPr>
        <p:blipFill>
          <a:blip r:embed="rId3"/>
          <a:srcRect/>
          <a:stretch>
            <a:fillRect/>
          </a:stretch>
        </p:blipFill>
        <p:spPr bwMode="auto">
          <a:xfrm>
            <a:off x="3563938" y="4797425"/>
            <a:ext cx="2339975" cy="931863"/>
          </a:xfrm>
          <a:prstGeom prst="rect">
            <a:avLst/>
          </a:prstGeom>
          <a:noFill/>
        </p:spPr>
      </p:pic>
      <p:pic>
        <p:nvPicPr>
          <p:cNvPr id="60424"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pic>
        <p:nvPicPr>
          <p:cNvPr id="60425" name="Picture 9"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p:txBody>
          <a:bodyPr/>
          <a:lstStyle/>
          <a:p>
            <a:r>
              <a:rPr lang="es-ES" sz="2000" b="1" smtClean="0">
                <a:solidFill>
                  <a:schemeClr val="bg1"/>
                </a:solidFill>
                <a:effectLst>
                  <a:outerShdw blurRad="38100" dist="38100" dir="2700000" algn="tl">
                    <a:srgbClr val="C0C0C0"/>
                  </a:outerShdw>
                </a:effectLst>
              </a:rPr>
              <a:t>COMPETIDORES</a:t>
            </a:r>
            <a:br>
              <a:rPr lang="es-ES" sz="2000" b="1" smtClean="0">
                <a:solidFill>
                  <a:schemeClr val="bg1"/>
                </a:solidFill>
                <a:effectLst>
                  <a:outerShdw blurRad="38100" dist="38100" dir="2700000" algn="tl">
                    <a:srgbClr val="C0C0C0"/>
                  </a:outerShdw>
                </a:effectLst>
              </a:rPr>
            </a:br>
            <a:r>
              <a:rPr lang="es-ES" b="1" smtClean="0">
                <a:solidFill>
                  <a:schemeClr val="bg1"/>
                </a:solidFill>
                <a:effectLst>
                  <a:outerShdw blurRad="38100" dist="38100" dir="2700000" algn="tl">
                    <a:srgbClr val="C0C0C0"/>
                  </a:outerShdw>
                </a:effectLst>
              </a:rPr>
              <a:t>PRINT EBCDIC SA</a:t>
            </a:r>
          </a:p>
        </p:txBody>
      </p:sp>
      <p:sp>
        <p:nvSpPr>
          <p:cNvPr id="59395" name="Rectangle 3"/>
          <p:cNvSpPr>
            <a:spLocks noGrp="1"/>
          </p:cNvSpPr>
          <p:nvPr>
            <p:ph type="body" idx="1"/>
          </p:nvPr>
        </p:nvSpPr>
        <p:spPr/>
        <p:txBody>
          <a:bodyPr/>
          <a:lstStyle/>
          <a:p>
            <a:endParaRPr lang="es-ES" sz="2800" u="sng" smtClean="0">
              <a:solidFill>
                <a:schemeClr val="bg1"/>
              </a:solidFill>
            </a:endParaRPr>
          </a:p>
          <a:p>
            <a:r>
              <a:rPr lang="es-ES" sz="2800" u="sng" smtClean="0">
                <a:solidFill>
                  <a:schemeClr val="bg1"/>
                </a:solidFill>
              </a:rPr>
              <a:t>PRINT EBCDIC SA</a:t>
            </a:r>
            <a:r>
              <a:rPr lang="es-ES" smtClean="0">
                <a:solidFill>
                  <a:schemeClr val="bg1"/>
                </a:solidFill>
              </a:rPr>
              <a:t> </a:t>
            </a:r>
            <a:r>
              <a:rPr lang="es-ES" sz="2400" smtClean="0">
                <a:solidFill>
                  <a:schemeClr val="bg1"/>
                </a:solidFill>
              </a:rPr>
              <a:t>es una empresa cuyo objeto social es la recopilación de datos a nivel informático. Se ubica en Barcelona y por su plantilla se considera una pequeña-mediana empresa.</a:t>
            </a:r>
          </a:p>
        </p:txBody>
      </p:sp>
      <p:pic>
        <p:nvPicPr>
          <p:cNvPr id="59396"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9397"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9398" name="Picture 6" descr="lOGO pRINT"/>
          <p:cNvPicPr>
            <a:picLocks noChangeAspect="1" noChangeArrowheads="1"/>
          </p:cNvPicPr>
          <p:nvPr/>
        </p:nvPicPr>
        <p:blipFill>
          <a:blip r:embed="rId3"/>
          <a:srcRect/>
          <a:stretch>
            <a:fillRect/>
          </a:stretch>
        </p:blipFill>
        <p:spPr bwMode="auto">
          <a:xfrm>
            <a:off x="3203575" y="4292600"/>
            <a:ext cx="2592388" cy="1036638"/>
          </a:xfrm>
          <a:prstGeom prst="rect">
            <a:avLst/>
          </a:prstGeom>
          <a:noFill/>
        </p:spPr>
      </p:pic>
      <p:pic>
        <p:nvPicPr>
          <p:cNvPr id="59400"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pic>
        <p:nvPicPr>
          <p:cNvPr id="59401" name="Picture 9"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p:txBody>
          <a:bodyPr/>
          <a:lstStyle/>
          <a:p>
            <a:r>
              <a:rPr lang="es-ES" b="1" smtClean="0">
                <a:solidFill>
                  <a:schemeClr val="bg1"/>
                </a:solidFill>
              </a:rPr>
              <a:t>PROVEEDORES</a:t>
            </a:r>
          </a:p>
        </p:txBody>
      </p:sp>
      <p:sp>
        <p:nvSpPr>
          <p:cNvPr id="49154" name="Rectangle 3"/>
          <p:cNvSpPr>
            <a:spLocks noGrp="1"/>
          </p:cNvSpPr>
          <p:nvPr>
            <p:ph type="body" idx="1"/>
          </p:nvPr>
        </p:nvSpPr>
        <p:spPr/>
        <p:txBody>
          <a:bodyPr/>
          <a:lstStyle/>
          <a:p>
            <a:pPr>
              <a:lnSpc>
                <a:spcPct val="90000"/>
              </a:lnSpc>
            </a:pPr>
            <a:r>
              <a:rPr lang="es-ES" sz="2400" smtClean="0">
                <a:solidFill>
                  <a:schemeClr val="bg1"/>
                </a:solidFill>
              </a:rPr>
              <a:t>ADOS cuenta con pocos proveedores de los materiales más básicos, aunque esto no quiere decir que el poder de negociación con estos sea bajo, ya que son materiales tan básicos (tinta y papel) que no costaría mucho encontrar otros con similares características .</a:t>
            </a:r>
          </a:p>
          <a:p>
            <a:pPr>
              <a:lnSpc>
                <a:spcPct val="90000"/>
              </a:lnSpc>
            </a:pPr>
            <a:r>
              <a:rPr lang="es-ES" sz="2400" smtClean="0">
                <a:solidFill>
                  <a:schemeClr val="bg1"/>
                </a:solidFill>
              </a:rPr>
              <a:t>Los proveedores que actualmente trabajan con ADOS son:</a:t>
            </a:r>
          </a:p>
          <a:p>
            <a:pPr>
              <a:lnSpc>
                <a:spcPct val="90000"/>
              </a:lnSpc>
            </a:pPr>
            <a:endParaRPr lang="es-ES" sz="2400" smtClean="0">
              <a:solidFill>
                <a:schemeClr val="bg1"/>
              </a:solidFill>
            </a:endParaRPr>
          </a:p>
          <a:p>
            <a:pPr>
              <a:lnSpc>
                <a:spcPct val="90000"/>
              </a:lnSpc>
            </a:pPr>
            <a:r>
              <a:rPr lang="es-ES" sz="2400" smtClean="0">
                <a:solidFill>
                  <a:schemeClr val="bg1"/>
                </a:solidFill>
              </a:rPr>
              <a:t>Papel: Pilaseca.</a:t>
            </a:r>
          </a:p>
          <a:p>
            <a:pPr>
              <a:lnSpc>
                <a:spcPct val="90000"/>
              </a:lnSpc>
            </a:pPr>
            <a:r>
              <a:rPr lang="es-ES" sz="2400" smtClean="0">
                <a:solidFill>
                  <a:schemeClr val="bg1"/>
                </a:solidFill>
              </a:rPr>
              <a:t>Tinta: elkarprint.</a:t>
            </a:r>
          </a:p>
        </p:txBody>
      </p:sp>
      <p:pic>
        <p:nvPicPr>
          <p:cNvPr id="49155"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49156"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49157"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6021388"/>
            <a:ext cx="863600" cy="863600"/>
          </a:xfrm>
          <a:prstGeom prst="rect">
            <a:avLst/>
          </a:prstGeom>
          <a:noFill/>
          <a:ln w="9525">
            <a:noFill/>
            <a:miter lim="800000"/>
            <a:headEnd/>
            <a:tailEnd/>
          </a:ln>
        </p:spPr>
      </p:pic>
      <p:pic>
        <p:nvPicPr>
          <p:cNvPr id="49159"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pic>
        <p:nvPicPr>
          <p:cNvPr id="49160" name="Picture 8" descr="instalaciones2"/>
          <p:cNvPicPr>
            <a:picLocks noChangeAspect="1" noChangeArrowheads="1"/>
          </p:cNvPicPr>
          <p:nvPr/>
        </p:nvPicPr>
        <p:blipFill>
          <a:blip r:embed="rId6"/>
          <a:srcRect/>
          <a:stretch>
            <a:fillRect/>
          </a:stretch>
        </p:blipFill>
        <p:spPr bwMode="auto">
          <a:xfrm>
            <a:off x="3276600" y="3860800"/>
            <a:ext cx="3167063" cy="2379663"/>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p:cNvSpPr>
          <p:nvPr>
            <p:ph type="title"/>
          </p:nvPr>
        </p:nvSpPr>
        <p:spPr/>
        <p:txBody>
          <a:bodyPr/>
          <a:lstStyle/>
          <a:p>
            <a:r>
              <a:rPr lang="es-ES" smtClean="0">
                <a:solidFill>
                  <a:schemeClr val="bg1"/>
                </a:solidFill>
              </a:rPr>
              <a:t>CLIENTES</a:t>
            </a:r>
          </a:p>
        </p:txBody>
      </p:sp>
      <p:sp>
        <p:nvSpPr>
          <p:cNvPr id="50178" name="Rectangle 3"/>
          <p:cNvSpPr>
            <a:spLocks noGrp="1"/>
          </p:cNvSpPr>
          <p:nvPr>
            <p:ph type="body" idx="1"/>
          </p:nvPr>
        </p:nvSpPr>
        <p:spPr>
          <a:xfrm>
            <a:off x="457200" y="1600200"/>
            <a:ext cx="8686800" cy="5068888"/>
          </a:xfrm>
        </p:spPr>
        <p:txBody>
          <a:bodyPr/>
          <a:lstStyle/>
          <a:p>
            <a:pPr>
              <a:lnSpc>
                <a:spcPct val="90000"/>
              </a:lnSpc>
              <a:buFont typeface="Wingdings" pitchFamily="2" charset="2"/>
              <a:buChar char="Ø"/>
            </a:pPr>
            <a:r>
              <a:rPr lang="es-ES" sz="2400" smtClean="0">
                <a:solidFill>
                  <a:schemeClr val="bg1"/>
                </a:solidFill>
              </a:rPr>
              <a:t> A lo largo de 25 años de actividad se ha aumentado, continuamente, la cartera de clientes en España y en el resto del mundo. La compañía ha culminado, siempre, sus ediciones           </a:t>
            </a:r>
          </a:p>
          <a:p>
            <a:pPr>
              <a:lnSpc>
                <a:spcPct val="90000"/>
              </a:lnSpc>
              <a:buFont typeface="Arial" charset="0"/>
              <a:buNone/>
            </a:pPr>
            <a:r>
              <a:rPr lang="es-ES" sz="2400" smtClean="0">
                <a:solidFill>
                  <a:schemeClr val="bg1"/>
                </a:solidFill>
              </a:rPr>
              <a:t>     -tecnológicamente muy complejas- a satisfacción de sus clientes:</a:t>
            </a:r>
          </a:p>
          <a:p>
            <a:pPr>
              <a:lnSpc>
                <a:spcPct val="90000"/>
              </a:lnSpc>
              <a:buFont typeface="Arial" charset="0"/>
              <a:buNone/>
            </a:pPr>
            <a:endParaRPr lang="es-ES" sz="2400" smtClean="0">
              <a:solidFill>
                <a:schemeClr val="bg1"/>
              </a:solidFill>
            </a:endParaRPr>
          </a:p>
          <a:p>
            <a:pPr>
              <a:lnSpc>
                <a:spcPct val="90000"/>
              </a:lnSpc>
            </a:pPr>
            <a:r>
              <a:rPr lang="es-ES" sz="2400" smtClean="0">
                <a:solidFill>
                  <a:schemeClr val="bg1"/>
                </a:solidFill>
              </a:rPr>
              <a:t> Organismos Oficiales: Ministerios, Ayuntamientos, Parlamentos, Comunidades Autónomas, Diputaciones, etc.</a:t>
            </a:r>
          </a:p>
          <a:p>
            <a:pPr>
              <a:lnSpc>
                <a:spcPct val="90000"/>
              </a:lnSpc>
            </a:pPr>
            <a:r>
              <a:rPr lang="es-ES" sz="2400" smtClean="0">
                <a:solidFill>
                  <a:schemeClr val="bg1"/>
                </a:solidFill>
              </a:rPr>
              <a:t> Universidades, Facultades, Escuelas Técnicas, Escuelas Oficiales, Institutos de Formación Profesional, Centros de Estudios, etc.</a:t>
            </a:r>
            <a:endParaRPr lang="es-ES" sz="2400" b="1" smtClean="0">
              <a:solidFill>
                <a:schemeClr val="bg1"/>
              </a:solidFill>
            </a:endParaRPr>
          </a:p>
          <a:p>
            <a:pPr>
              <a:lnSpc>
                <a:spcPct val="90000"/>
              </a:lnSpc>
            </a:pPr>
            <a:r>
              <a:rPr lang="es-ES" sz="2400" smtClean="0">
                <a:solidFill>
                  <a:schemeClr val="bg1"/>
                </a:solidFill>
              </a:rPr>
              <a:t> Instituciones Financieras, Colegios Profesionales, Fundaciones, Asociaciones, etc.</a:t>
            </a:r>
            <a:endParaRPr lang="es-ES" sz="2400" b="1" smtClean="0">
              <a:solidFill>
                <a:schemeClr val="bg1"/>
              </a:solidFill>
            </a:endParaRPr>
          </a:p>
          <a:p>
            <a:pPr>
              <a:lnSpc>
                <a:spcPct val="90000"/>
              </a:lnSpc>
            </a:pPr>
            <a:r>
              <a:rPr lang="es-ES" sz="2400" smtClean="0">
                <a:solidFill>
                  <a:schemeClr val="bg1"/>
                </a:solidFill>
              </a:rPr>
              <a:t> Empresas públicas y privadas</a:t>
            </a:r>
          </a:p>
        </p:txBody>
      </p:sp>
      <p:pic>
        <p:nvPicPr>
          <p:cNvPr id="50179"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0180"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0181"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50183"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r>
              <a:rPr lang="es-ES" b="1" smtClean="0">
                <a:solidFill>
                  <a:schemeClr val="bg1"/>
                </a:solidFill>
              </a:rPr>
              <a:t>PODER DEL ESTADO</a:t>
            </a:r>
          </a:p>
        </p:txBody>
      </p:sp>
      <p:sp>
        <p:nvSpPr>
          <p:cNvPr id="51202" name="Rectangle 3"/>
          <p:cNvSpPr>
            <a:spLocks noGrp="1"/>
          </p:cNvSpPr>
          <p:nvPr>
            <p:ph type="body" idx="1"/>
          </p:nvPr>
        </p:nvSpPr>
        <p:spPr>
          <a:xfrm>
            <a:off x="457200" y="1600200"/>
            <a:ext cx="4835525" cy="4421188"/>
          </a:xfrm>
        </p:spPr>
        <p:txBody>
          <a:bodyPr/>
          <a:lstStyle/>
          <a:p>
            <a:pPr>
              <a:lnSpc>
                <a:spcPct val="80000"/>
              </a:lnSpc>
            </a:pPr>
            <a:r>
              <a:rPr lang="es-ES" sz="2000" smtClean="0">
                <a:solidFill>
                  <a:schemeClr val="bg1"/>
                </a:solidFill>
              </a:rPr>
              <a:t>Para poder llevar a cabo la actividad empresarial, ADOS tiene que seguir y adaptarse a unas “reglas de juego”; debido a que la actividad principal de ADOS es la realización a diario de cheques y libretas de ahorros para bancos y entidades financieras, la principal regla a la que se tiene que adaptar la compañía va a ser la regulación por parte de la ley (Banco de España lo regula básicamente) de las pautas de fabricación y diseño de tales cheques y libretas de ahorros, ya que la ley emite documentos donde regula cómo son las bases a seguir en la elaboración.</a:t>
            </a:r>
          </a:p>
        </p:txBody>
      </p:sp>
      <p:pic>
        <p:nvPicPr>
          <p:cNvPr id="51203"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1204"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1205"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51207"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pic>
        <p:nvPicPr>
          <p:cNvPr id="51208" name="Picture 8" descr="corporation-domination"/>
          <p:cNvPicPr>
            <a:picLocks noChangeAspect="1" noChangeArrowheads="1"/>
          </p:cNvPicPr>
          <p:nvPr/>
        </p:nvPicPr>
        <p:blipFill>
          <a:blip r:embed="rId6"/>
          <a:srcRect/>
          <a:stretch>
            <a:fillRect/>
          </a:stretch>
        </p:blipFill>
        <p:spPr bwMode="auto">
          <a:xfrm>
            <a:off x="5292725" y="1700213"/>
            <a:ext cx="3103563" cy="381635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p:txBody>
          <a:bodyPr/>
          <a:lstStyle/>
          <a:p>
            <a:pPr eaLnBrk="1" hangingPunct="1">
              <a:defRPr/>
            </a:pPr>
            <a:r>
              <a:rPr lang="es-ES" b="1" smtClean="0">
                <a:solidFill>
                  <a:schemeClr val="bg1"/>
                </a:solidFill>
                <a:effectLst>
                  <a:outerShdw blurRad="38100" dist="38100" dir="2700000" algn="tl">
                    <a:srgbClr val="C0C0C0"/>
                  </a:outerShdw>
                </a:effectLst>
              </a:rPr>
              <a:t>ANÁLISIS DESCRIPTIVO</a:t>
            </a:r>
          </a:p>
        </p:txBody>
      </p:sp>
      <p:pic>
        <p:nvPicPr>
          <p:cNvPr id="16386"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16387" name="Picture 5" descr="Boton_anterior">
            <a:hlinkClick r:id="" action="ppaction://hlinkshowjump?jump=firstslide" highlightClick="1"/>
          </p:cNvPr>
          <p:cNvPicPr>
            <a:picLocks noChangeAspect="1" noChangeArrowheads="1"/>
          </p:cNvPicPr>
          <p:nvPr/>
        </p:nvPicPr>
        <p:blipFill>
          <a:blip r:embed="rId3"/>
          <a:srcRect/>
          <a:stretch>
            <a:fillRect/>
          </a:stretch>
        </p:blipFill>
        <p:spPr bwMode="auto">
          <a:xfrm>
            <a:off x="8280400" y="5994400"/>
            <a:ext cx="863600" cy="863600"/>
          </a:xfrm>
          <a:prstGeom prst="rect">
            <a:avLst/>
          </a:prstGeom>
          <a:noFill/>
          <a:ln w="9525">
            <a:noFill/>
            <a:miter lim="800000"/>
            <a:headEnd/>
            <a:tailEnd/>
          </a:ln>
        </p:spPr>
      </p:pic>
      <p:sp>
        <p:nvSpPr>
          <p:cNvPr id="16389" name="Text Box 10"/>
          <p:cNvSpPr txBox="1">
            <a:spLocks noChangeArrowheads="1"/>
          </p:cNvSpPr>
          <p:nvPr/>
        </p:nvSpPr>
        <p:spPr bwMode="auto">
          <a:xfrm>
            <a:off x="0" y="1989138"/>
            <a:ext cx="8999538" cy="3113087"/>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s-ES" sz="3600" b="1">
                <a:solidFill>
                  <a:schemeClr val="bg1"/>
                </a:solidFill>
                <a:latin typeface="Calibri" pitchFamily="34" charset="0"/>
              </a:rPr>
              <a:t> </a:t>
            </a:r>
            <a:r>
              <a:rPr lang="es-ES" sz="3600" b="1">
                <a:solidFill>
                  <a:schemeClr val="bg1"/>
                </a:solidFill>
                <a:latin typeface="Calibri" pitchFamily="34" charset="0"/>
                <a:hlinkClick r:id="rId5" action="ppaction://hlinksldjump"/>
              </a:rPr>
              <a:t>HISTORIA</a:t>
            </a:r>
            <a:endParaRPr lang="es-ES" sz="3600" b="1">
              <a:solidFill>
                <a:schemeClr val="bg1"/>
              </a:solidFill>
              <a:latin typeface="Calibri" pitchFamily="34" charset="0"/>
            </a:endParaRPr>
          </a:p>
          <a:p>
            <a:pPr>
              <a:spcBef>
                <a:spcPct val="50000"/>
              </a:spcBef>
              <a:buFont typeface="Wingdings" pitchFamily="2" charset="2"/>
              <a:buBlip>
                <a:blip r:embed="rId4"/>
              </a:buBlip>
            </a:pPr>
            <a:r>
              <a:rPr lang="es-ES" sz="3600" b="1">
                <a:solidFill>
                  <a:schemeClr val="bg1"/>
                </a:solidFill>
                <a:latin typeface="Calibri" pitchFamily="34" charset="0"/>
              </a:rPr>
              <a:t> </a:t>
            </a:r>
            <a:r>
              <a:rPr lang="es-ES" sz="3600" b="1">
                <a:solidFill>
                  <a:schemeClr val="bg1"/>
                </a:solidFill>
                <a:latin typeface="Calibri" pitchFamily="34" charset="0"/>
                <a:hlinkClick r:id="rId6" action="ppaction://hlinksldjump"/>
              </a:rPr>
              <a:t>PRODUCTOS OFERTADOS</a:t>
            </a:r>
            <a:endParaRPr lang="es-ES" sz="3600" b="1">
              <a:solidFill>
                <a:schemeClr val="bg1"/>
              </a:solidFill>
              <a:latin typeface="Calibri" pitchFamily="34" charset="0"/>
            </a:endParaRPr>
          </a:p>
          <a:p>
            <a:pPr>
              <a:spcBef>
                <a:spcPct val="50000"/>
              </a:spcBef>
              <a:buFont typeface="Wingdings" pitchFamily="2" charset="2"/>
              <a:buBlip>
                <a:blip r:embed="rId4"/>
              </a:buBlip>
            </a:pPr>
            <a:r>
              <a:rPr lang="es-ES" sz="3600" b="1">
                <a:solidFill>
                  <a:schemeClr val="bg1"/>
                </a:solidFill>
                <a:latin typeface="Calibri" pitchFamily="34" charset="0"/>
              </a:rPr>
              <a:t> </a:t>
            </a:r>
            <a:r>
              <a:rPr lang="es-ES" sz="3600" b="1">
                <a:solidFill>
                  <a:schemeClr val="bg1"/>
                </a:solidFill>
                <a:latin typeface="Calibri" pitchFamily="34" charset="0"/>
                <a:hlinkClick r:id="rId7" action="ppaction://hlinksldjump"/>
              </a:rPr>
              <a:t>SERVICIOS OFERTADOS</a:t>
            </a:r>
            <a:endParaRPr lang="es-ES" sz="3600" b="1">
              <a:solidFill>
                <a:schemeClr val="bg1"/>
              </a:solidFill>
              <a:latin typeface="Calibri" pitchFamily="34" charset="0"/>
            </a:endParaRPr>
          </a:p>
          <a:p>
            <a:pPr>
              <a:spcBef>
                <a:spcPct val="50000"/>
              </a:spcBef>
              <a:buFont typeface="Wingdings" pitchFamily="2" charset="2"/>
              <a:buBlip>
                <a:blip r:embed="rId4"/>
              </a:buBlip>
            </a:pPr>
            <a:r>
              <a:rPr lang="es-ES" sz="3600" b="1">
                <a:solidFill>
                  <a:schemeClr val="bg1"/>
                </a:solidFill>
                <a:latin typeface="Calibri" pitchFamily="34" charset="0"/>
              </a:rPr>
              <a:t> </a:t>
            </a:r>
            <a:r>
              <a:rPr lang="es-ES" sz="3600" b="1">
                <a:solidFill>
                  <a:schemeClr val="bg1"/>
                </a:solidFill>
                <a:latin typeface="Calibri" pitchFamily="34" charset="0"/>
                <a:hlinkClick r:id="rId8" action="ppaction://hlinksldjump"/>
              </a:rPr>
              <a:t>MISIÓN Y VISIÓN DE LA EMPRESA</a:t>
            </a:r>
            <a:endParaRPr lang="es-ES" sz="3600" b="1">
              <a:solidFill>
                <a:schemeClr val="bg1"/>
              </a:solidFill>
              <a:latin typeface="Calibri" pitchFamily="34" charset="0"/>
            </a:endParaRPr>
          </a:p>
        </p:txBody>
      </p:sp>
      <p:sp>
        <p:nvSpPr>
          <p:cNvPr id="16390" name="Text Box 11"/>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16392" name="Picture 8" descr="pastilla_logo"/>
          <p:cNvPicPr>
            <a:picLocks noChangeAspect="1" noChangeArrowheads="1"/>
          </p:cNvPicPr>
          <p:nvPr/>
        </p:nvPicPr>
        <p:blipFill>
          <a:blip r:embed="rId4"/>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p:cNvSpPr>
          <p:nvPr>
            <p:ph type="title"/>
          </p:nvPr>
        </p:nvSpPr>
        <p:spPr/>
        <p:txBody>
          <a:bodyPr/>
          <a:lstStyle/>
          <a:p>
            <a:r>
              <a:rPr lang="es-ES" b="1" smtClean="0">
                <a:solidFill>
                  <a:schemeClr val="bg1"/>
                </a:solidFill>
              </a:rPr>
              <a:t>ANÁLISIS SOCIOCULTURAL</a:t>
            </a:r>
          </a:p>
        </p:txBody>
      </p:sp>
      <p:sp>
        <p:nvSpPr>
          <p:cNvPr id="52226" name="Rectangle 3"/>
          <p:cNvSpPr>
            <a:spLocks noGrp="1"/>
          </p:cNvSpPr>
          <p:nvPr>
            <p:ph type="body" idx="1"/>
          </p:nvPr>
        </p:nvSpPr>
        <p:spPr/>
        <p:txBody>
          <a:bodyPr/>
          <a:lstStyle/>
          <a:p>
            <a:endParaRPr lang="es-ES" sz="2000" smtClean="0">
              <a:solidFill>
                <a:schemeClr val="bg1"/>
              </a:solidFill>
              <a:effectLst>
                <a:outerShdw blurRad="38100" dist="38100" dir="2700000" algn="tl">
                  <a:srgbClr val="C0C0C0"/>
                </a:outerShdw>
              </a:effectLst>
            </a:endParaRPr>
          </a:p>
          <a:p>
            <a:r>
              <a:rPr lang="es-ES" sz="2000" smtClean="0">
                <a:solidFill>
                  <a:schemeClr val="bg1"/>
                </a:solidFill>
                <a:effectLst>
                  <a:outerShdw blurRad="38100" dist="38100" dir="2700000" algn="tl">
                    <a:srgbClr val="C0C0C0"/>
                  </a:outerShdw>
                </a:effectLst>
              </a:rPr>
              <a:t>Las personas que forman parte de ADOS buscan que la edición de documentos públicos y privados, protegidos contra la falsificación por duplicación o modificación fraudulenta sean de calidad y seguros de forma que no sean falsificados.</a:t>
            </a:r>
            <a:endParaRPr lang="es-ES" smtClean="0">
              <a:solidFill>
                <a:schemeClr val="bg1"/>
              </a:solidFill>
            </a:endParaRPr>
          </a:p>
        </p:txBody>
      </p:sp>
      <p:pic>
        <p:nvPicPr>
          <p:cNvPr id="52227"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2228"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2229"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52231" name="Picture 7" descr="imagen-empresa2"/>
          <p:cNvPicPr>
            <a:picLocks noChangeAspect="1" noChangeArrowheads="1"/>
          </p:cNvPicPr>
          <p:nvPr/>
        </p:nvPicPr>
        <p:blipFill>
          <a:blip r:embed="rId5"/>
          <a:srcRect/>
          <a:stretch>
            <a:fillRect/>
          </a:stretch>
        </p:blipFill>
        <p:spPr bwMode="auto">
          <a:xfrm>
            <a:off x="1331913" y="3357563"/>
            <a:ext cx="4032250" cy="2970212"/>
          </a:xfrm>
          <a:prstGeom prst="rect">
            <a:avLst/>
          </a:prstGeom>
          <a:noFill/>
        </p:spPr>
      </p:pic>
      <p:pic>
        <p:nvPicPr>
          <p:cNvPr id="52232" name="Picture 8"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p:cNvSpPr>
          <p:nvPr>
            <p:ph type="title"/>
          </p:nvPr>
        </p:nvSpPr>
        <p:spPr/>
        <p:txBody>
          <a:bodyPr/>
          <a:lstStyle/>
          <a:p>
            <a:r>
              <a:rPr lang="es-ES" b="1" smtClean="0">
                <a:solidFill>
                  <a:schemeClr val="bg1"/>
                </a:solidFill>
              </a:rPr>
              <a:t>ELEMENTOS TECNOLÓGICOS</a:t>
            </a:r>
          </a:p>
        </p:txBody>
      </p:sp>
      <p:sp>
        <p:nvSpPr>
          <p:cNvPr id="53250" name="Rectangle 3"/>
          <p:cNvSpPr>
            <a:spLocks noGrp="1"/>
          </p:cNvSpPr>
          <p:nvPr>
            <p:ph type="body" idx="1"/>
          </p:nvPr>
        </p:nvSpPr>
        <p:spPr/>
        <p:txBody>
          <a:bodyPr/>
          <a:lstStyle/>
          <a:p>
            <a:pPr>
              <a:lnSpc>
                <a:spcPct val="80000"/>
              </a:lnSpc>
            </a:pPr>
            <a:r>
              <a:rPr lang="es-ES" sz="2000" smtClean="0">
                <a:solidFill>
                  <a:schemeClr val="bg1"/>
                </a:solidFill>
              </a:rPr>
              <a:t>Primer miembro español del C.I.B. (Oficina de Inteligencia contra la Falsificación),  ADOS desarrolla y exporta documentos de seguridad a toda España y tiene firmados contratos de cesión de tecnología también fuera del país.</a:t>
            </a:r>
          </a:p>
          <a:p>
            <a:pPr>
              <a:lnSpc>
                <a:spcPct val="80000"/>
              </a:lnSpc>
              <a:buFont typeface="Arial" charset="0"/>
              <a:buNone/>
            </a:pPr>
            <a:endParaRPr lang="es-ES" sz="2000" smtClean="0">
              <a:solidFill>
                <a:schemeClr val="bg1"/>
              </a:solidFill>
            </a:endParaRPr>
          </a:p>
          <a:p>
            <a:pPr>
              <a:lnSpc>
                <a:spcPct val="80000"/>
              </a:lnSpc>
            </a:pPr>
            <a:r>
              <a:rPr lang="es-ES" sz="2000" smtClean="0">
                <a:solidFill>
                  <a:schemeClr val="bg1"/>
                </a:solidFill>
              </a:rPr>
              <a:t>ADOS (y SIGNE S.A.) se ubica en un edificio propio que dispone de las medidas de seguridad (cámaras y sensores volumétricos de vigilancia, cámara blindada ignífuga, etc) las instalaciones y el equipamiento apropiado para la conservación y almacenaje de las ediciones.</a:t>
            </a:r>
            <a:br>
              <a:rPr lang="es-ES" sz="2000" smtClean="0">
                <a:solidFill>
                  <a:schemeClr val="bg1"/>
                </a:solidFill>
              </a:rPr>
            </a:br>
            <a:r>
              <a:rPr lang="es-ES" sz="2000" smtClean="0">
                <a:solidFill>
                  <a:schemeClr val="bg1"/>
                </a:solidFill>
              </a:rPr>
              <a:t>Aloja, además de talleres, Aulas de Formación en Documentoscopia y Laboratorios Físico, químico y forense.</a:t>
            </a:r>
            <a:br>
              <a:rPr lang="es-ES" sz="2000" smtClean="0">
                <a:solidFill>
                  <a:schemeClr val="bg1"/>
                </a:solidFill>
              </a:rPr>
            </a:br>
            <a:r>
              <a:rPr lang="es-ES" sz="2000" smtClean="0">
                <a:solidFill>
                  <a:schemeClr val="bg1"/>
                </a:solidFill>
              </a:rPr>
              <a:t/>
            </a:r>
            <a:br>
              <a:rPr lang="es-ES" sz="2000" smtClean="0">
                <a:solidFill>
                  <a:schemeClr val="bg1"/>
                </a:solidFill>
              </a:rPr>
            </a:br>
            <a:r>
              <a:rPr lang="es-ES" sz="2000" smtClean="0">
                <a:solidFill>
                  <a:schemeClr val="bg1"/>
                </a:solidFill>
              </a:rPr>
              <a:t>SIGNE S.A. (la dueña del mayor paquete de acciones de ADOS), cuenta con 5 plantas industriales ubicadas en Tres Cantos (Madrid), Colmenar Viejo (Madrid), Bilbao, Córdoba (ADOS) y Hospitalet de Llobregat (Barcelona). </a:t>
            </a:r>
          </a:p>
        </p:txBody>
      </p:sp>
      <p:pic>
        <p:nvPicPr>
          <p:cNvPr id="53251"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3252"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3253"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53255" name="Picture 7"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p:cNvSpPr>
          <p:nvPr>
            <p:ph type="title"/>
          </p:nvPr>
        </p:nvSpPr>
        <p:spPr/>
        <p:txBody>
          <a:bodyPr/>
          <a:lstStyle/>
          <a:p>
            <a:r>
              <a:rPr lang="es-ES" b="1" smtClean="0">
                <a:solidFill>
                  <a:schemeClr val="bg1"/>
                </a:solidFill>
              </a:rPr>
              <a:t>ANÁLISIS DE LA TECONOLOGÍA</a:t>
            </a:r>
          </a:p>
        </p:txBody>
      </p:sp>
      <p:sp>
        <p:nvSpPr>
          <p:cNvPr id="54274" name="Rectangle 3"/>
          <p:cNvSpPr>
            <a:spLocks noGrp="1"/>
          </p:cNvSpPr>
          <p:nvPr>
            <p:ph type="body" idx="1"/>
          </p:nvPr>
        </p:nvSpPr>
        <p:spPr/>
        <p:txBody>
          <a:bodyPr/>
          <a:lstStyle/>
          <a:p>
            <a:r>
              <a:rPr lang="es-ES" sz="2400" smtClean="0">
                <a:solidFill>
                  <a:schemeClr val="bg1"/>
                </a:solidFill>
              </a:rPr>
              <a:t>La compañía cuenta con una avanzada tecnología, ya que unas de sus máximas es ofrecer su servicio con las mayores garantías de autenticidad y protección de datos de seguridad, teniéndose que adaptar y actualizar prácticamente a diario, debido al entorno tan complejo y especializado que rodea toda la actividad.</a:t>
            </a:r>
          </a:p>
        </p:txBody>
      </p:sp>
      <p:pic>
        <p:nvPicPr>
          <p:cNvPr id="54275"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4276"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4277"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54280" name="Picture 8" descr="pastilla_logo"/>
          <p:cNvPicPr>
            <a:picLocks noChangeAspect="1" noChangeArrowheads="1"/>
          </p:cNvPicPr>
          <p:nvPr/>
        </p:nvPicPr>
        <p:blipFill>
          <a:blip r:embed="rId5"/>
          <a:srcRect/>
          <a:stretch>
            <a:fillRect/>
          </a:stretch>
        </p:blipFill>
        <p:spPr bwMode="auto">
          <a:xfrm>
            <a:off x="0" y="0"/>
            <a:ext cx="990600" cy="762000"/>
          </a:xfrm>
          <a:prstGeom prst="rect">
            <a:avLst/>
          </a:prstGeom>
          <a:noFill/>
        </p:spPr>
      </p:pic>
      <p:pic>
        <p:nvPicPr>
          <p:cNvPr id="54282" name="Picture 10" descr="instalaciones14"/>
          <p:cNvPicPr>
            <a:picLocks noChangeAspect="1" noChangeArrowheads="1"/>
          </p:cNvPicPr>
          <p:nvPr/>
        </p:nvPicPr>
        <p:blipFill>
          <a:blip r:embed="rId6"/>
          <a:srcRect/>
          <a:stretch>
            <a:fillRect/>
          </a:stretch>
        </p:blipFill>
        <p:spPr bwMode="auto">
          <a:xfrm>
            <a:off x="3348038" y="3644900"/>
            <a:ext cx="3600450" cy="2695575"/>
          </a:xfrm>
          <a:prstGeom prst="rect">
            <a:avLst/>
          </a:prstGeom>
          <a:noFill/>
        </p:spPr>
      </p:pic>
    </p:spTree>
  </p:cSld>
  <p:clrMapOvr>
    <a:masterClrMapping/>
  </p:clrMapOvr>
  <p:transition advClick="0">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p:cNvSpPr>
          <p:nvPr>
            <p:ph type="title"/>
          </p:nvPr>
        </p:nvSpPr>
        <p:spPr/>
        <p:txBody>
          <a:bodyPr/>
          <a:lstStyle/>
          <a:p>
            <a:r>
              <a:rPr lang="es-ES" b="1" smtClean="0">
                <a:solidFill>
                  <a:schemeClr val="bg1"/>
                </a:solidFill>
              </a:rPr>
              <a:t>ANÁLISIS ESTRATÉGICO</a:t>
            </a:r>
          </a:p>
        </p:txBody>
      </p:sp>
      <p:sp>
        <p:nvSpPr>
          <p:cNvPr id="55298" name="Rectangle 3"/>
          <p:cNvSpPr>
            <a:spLocks noGrp="1"/>
          </p:cNvSpPr>
          <p:nvPr>
            <p:ph type="body" idx="1"/>
          </p:nvPr>
        </p:nvSpPr>
        <p:spPr/>
        <p:txBody>
          <a:bodyPr/>
          <a:lstStyle/>
          <a:p>
            <a:r>
              <a:rPr lang="es-ES" sz="2000" smtClean="0">
                <a:solidFill>
                  <a:schemeClr val="bg1"/>
                </a:solidFill>
              </a:rPr>
              <a:t>ADOS es una empresa que, debido a los rápidos avances tecnológicos y su rápida adaptación a la sociedad, sigue una estrategia OFENSIVA, pues se encuentra en continua interacción con el entorno para encontrar los nuevos avances tecnológicos que sean mínimamente difíciles de igualar. Su objetivo es el crecimiento por medio de una diferenciación de calidad de forma que se conviertan en una referencia directa para sus principales competidores.</a:t>
            </a:r>
          </a:p>
        </p:txBody>
      </p:sp>
      <p:pic>
        <p:nvPicPr>
          <p:cNvPr id="55299"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5300" name="Text Box 5"/>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5301" name="Picture 6" descr="Boton_anterior">
            <a:hlinkClick r:id="rId3" action="ppaction://hlinksldjump" highlightClick="1"/>
          </p:cNvPr>
          <p:cNvPicPr>
            <a:picLocks noChangeAspect="1" noChangeArrowheads="1"/>
          </p:cNvPicPr>
          <p:nvPr/>
        </p:nvPicPr>
        <p:blipFill>
          <a:blip r:embed="rId4"/>
          <a:srcRect/>
          <a:stretch>
            <a:fillRect/>
          </a:stretch>
        </p:blipFill>
        <p:spPr bwMode="auto">
          <a:xfrm>
            <a:off x="8280400" y="5994400"/>
            <a:ext cx="863600" cy="863600"/>
          </a:xfrm>
          <a:prstGeom prst="rect">
            <a:avLst/>
          </a:prstGeom>
          <a:noFill/>
          <a:ln w="9525">
            <a:noFill/>
            <a:miter lim="800000"/>
            <a:headEnd/>
            <a:tailEnd/>
          </a:ln>
        </p:spPr>
      </p:pic>
      <p:pic>
        <p:nvPicPr>
          <p:cNvPr id="55303" name="Picture 7" descr="empresa"/>
          <p:cNvPicPr>
            <a:picLocks noChangeAspect="1" noChangeArrowheads="1"/>
          </p:cNvPicPr>
          <p:nvPr/>
        </p:nvPicPr>
        <p:blipFill>
          <a:blip r:embed="rId5"/>
          <a:srcRect/>
          <a:stretch>
            <a:fillRect/>
          </a:stretch>
        </p:blipFill>
        <p:spPr bwMode="auto">
          <a:xfrm>
            <a:off x="2916238" y="3644900"/>
            <a:ext cx="2879725" cy="2593975"/>
          </a:xfrm>
          <a:prstGeom prst="rect">
            <a:avLst/>
          </a:prstGeom>
          <a:noFill/>
        </p:spPr>
      </p:pic>
      <p:pic>
        <p:nvPicPr>
          <p:cNvPr id="55304" name="Picture 8" descr="pastilla_logo"/>
          <p:cNvPicPr>
            <a:picLocks noChangeAspect="1" noChangeArrowheads="1"/>
          </p:cNvPicPr>
          <p:nvPr/>
        </p:nvPicPr>
        <p:blipFill>
          <a:blip r:embed="rId6"/>
          <a:srcRect/>
          <a:stretch>
            <a:fillRect/>
          </a:stretch>
        </p:blipFill>
        <p:spPr bwMode="auto">
          <a:xfrm>
            <a:off x="0" y="0"/>
            <a:ext cx="990600" cy="762000"/>
          </a:xfrm>
          <a:prstGeom prst="rect">
            <a:avLst/>
          </a:prstGeom>
          <a:noFill/>
        </p:spPr>
      </p:pic>
    </p:spTree>
  </p:cSld>
  <p:clrMapOvr>
    <a:masterClrMapping/>
  </p:clrMapOvr>
  <p:transition advClick="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298">
                                            <p:txEl>
                                              <p:pRg st="0" end="0"/>
                                            </p:txEl>
                                          </p:spTgt>
                                        </p:tgtEl>
                                        <p:attrNameLst>
                                          <p:attrName>style.visibility</p:attrName>
                                        </p:attrNameLst>
                                      </p:cBhvr>
                                      <p:to>
                                        <p:strVal val="visible"/>
                                      </p:to>
                                    </p:set>
                                    <p:animEffect transition="in" filter="fade">
                                      <p:cBhvr>
                                        <p:cTn id="7" dur="2000"/>
                                        <p:tgtEl>
                                          <p:spTgt spid="552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p:cNvSpPr>
          <p:nvPr>
            <p:ph type="title"/>
          </p:nvPr>
        </p:nvSpPr>
        <p:spPr/>
        <p:txBody>
          <a:bodyPr/>
          <a:lstStyle/>
          <a:p>
            <a:r>
              <a:rPr lang="es-ES" sz="4000" b="1" smtClean="0">
                <a:solidFill>
                  <a:schemeClr val="bg1"/>
                </a:solidFill>
              </a:rPr>
              <a:t>CONFIGURACIÓN </a:t>
            </a:r>
            <a:br>
              <a:rPr lang="es-ES" sz="4000" b="1" smtClean="0">
                <a:solidFill>
                  <a:schemeClr val="bg1"/>
                </a:solidFill>
              </a:rPr>
            </a:br>
            <a:r>
              <a:rPr lang="es-ES" sz="4000" b="1" smtClean="0">
                <a:solidFill>
                  <a:schemeClr val="bg1"/>
                </a:solidFill>
              </a:rPr>
              <a:t>ORGANIZATIVA</a:t>
            </a:r>
          </a:p>
        </p:txBody>
      </p:sp>
      <p:pic>
        <p:nvPicPr>
          <p:cNvPr id="56322"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56323" name="Text Box 4"/>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56324" name="Picture 6" descr="Boton_anterior">
            <a:hlinkClick r:id="" action="ppaction://hlinkshowjump?jump=firstslide" highlightClick="1"/>
          </p:cNvPr>
          <p:cNvPicPr>
            <a:picLocks noChangeAspect="1" noChangeArrowheads="1"/>
          </p:cNvPicPr>
          <p:nvPr/>
        </p:nvPicPr>
        <p:blipFill>
          <a:blip r:embed="rId3"/>
          <a:srcRect/>
          <a:stretch>
            <a:fillRect/>
          </a:stretch>
        </p:blipFill>
        <p:spPr bwMode="auto">
          <a:xfrm>
            <a:off x="8280400" y="5994400"/>
            <a:ext cx="863600" cy="863600"/>
          </a:xfrm>
          <a:prstGeom prst="rect">
            <a:avLst/>
          </a:prstGeom>
          <a:noFill/>
          <a:ln w="9525">
            <a:noFill/>
            <a:miter lim="800000"/>
            <a:headEnd/>
            <a:tailEnd/>
          </a:ln>
        </p:spPr>
      </p:pic>
      <p:sp>
        <p:nvSpPr>
          <p:cNvPr id="56325" name="Text Box 6"/>
          <p:cNvSpPr txBox="1">
            <a:spLocks noChangeArrowheads="1"/>
          </p:cNvSpPr>
          <p:nvPr/>
        </p:nvSpPr>
        <p:spPr bwMode="auto">
          <a:xfrm>
            <a:off x="971550" y="1700213"/>
            <a:ext cx="7416800" cy="4624387"/>
          </a:xfrm>
          <a:prstGeom prst="rect">
            <a:avLst/>
          </a:prstGeom>
          <a:noFill/>
          <a:ln w="9525">
            <a:noFill/>
            <a:miter lim="800000"/>
            <a:headEnd/>
            <a:tailEnd/>
          </a:ln>
        </p:spPr>
        <p:txBody>
          <a:bodyPr>
            <a:spAutoFit/>
          </a:bodyPr>
          <a:lstStyle/>
          <a:p>
            <a:endParaRPr lang="es-ES">
              <a:solidFill>
                <a:srgbClr val="92E852"/>
              </a:solidFill>
            </a:endParaRPr>
          </a:p>
          <a:p>
            <a:r>
              <a:rPr lang="es-ES" u="sng">
                <a:solidFill>
                  <a:schemeClr val="bg1"/>
                </a:solidFill>
              </a:rPr>
              <a:t>Entorno</a:t>
            </a:r>
            <a:r>
              <a:rPr lang="es-ES">
                <a:solidFill>
                  <a:schemeClr val="bg1"/>
                </a:solidFill>
              </a:rPr>
              <a:t>: Complejo, Muy especializado.</a:t>
            </a:r>
          </a:p>
          <a:p>
            <a:endParaRPr lang="es-ES">
              <a:solidFill>
                <a:srgbClr val="92E852"/>
              </a:solidFill>
            </a:endParaRPr>
          </a:p>
          <a:p>
            <a:r>
              <a:rPr lang="es-ES" u="sng">
                <a:solidFill>
                  <a:schemeClr val="bg1"/>
                </a:solidFill>
              </a:rPr>
              <a:t>Estrategia</a:t>
            </a:r>
            <a:r>
              <a:rPr lang="es-ES">
                <a:solidFill>
                  <a:schemeClr val="bg1"/>
                </a:solidFill>
              </a:rPr>
              <a:t>:</a:t>
            </a:r>
            <a:r>
              <a:rPr lang="es-ES">
                <a:solidFill>
                  <a:srgbClr val="92E852"/>
                </a:solidFill>
              </a:rPr>
              <a:t> </a:t>
            </a:r>
            <a:r>
              <a:rPr lang="es-ES">
                <a:solidFill>
                  <a:schemeClr val="bg1"/>
                </a:solidFill>
              </a:rPr>
              <a:t>Innova constantemente debido a que es una empresa que su principal actividad depende directamente de la tecnología.</a:t>
            </a:r>
          </a:p>
          <a:p>
            <a:endParaRPr lang="es-ES">
              <a:solidFill>
                <a:schemeClr val="bg1"/>
              </a:solidFill>
            </a:endParaRPr>
          </a:p>
          <a:p>
            <a:r>
              <a:rPr lang="es-ES" u="sng">
                <a:solidFill>
                  <a:schemeClr val="bg1"/>
                </a:solidFill>
              </a:rPr>
              <a:t>Diferenciación</a:t>
            </a:r>
            <a:r>
              <a:rPr lang="es-ES">
                <a:solidFill>
                  <a:schemeClr val="bg1"/>
                </a:solidFill>
              </a:rPr>
              <a:t>: Estructura alta/ Diferenciación Vertical</a:t>
            </a:r>
          </a:p>
          <a:p>
            <a:endParaRPr lang="es-ES">
              <a:solidFill>
                <a:srgbClr val="92E852"/>
              </a:solidFill>
            </a:endParaRPr>
          </a:p>
          <a:p>
            <a:r>
              <a:rPr lang="es-ES" u="sng">
                <a:solidFill>
                  <a:schemeClr val="bg1"/>
                </a:solidFill>
              </a:rPr>
              <a:t>Cultura</a:t>
            </a:r>
            <a:r>
              <a:rPr lang="es-ES">
                <a:solidFill>
                  <a:schemeClr val="bg1"/>
                </a:solidFill>
              </a:rPr>
              <a:t>:</a:t>
            </a:r>
            <a:r>
              <a:rPr lang="es-ES">
                <a:solidFill>
                  <a:srgbClr val="92E852"/>
                </a:solidFill>
              </a:rPr>
              <a:t> </a:t>
            </a:r>
            <a:r>
              <a:rPr lang="es-ES">
                <a:solidFill>
                  <a:schemeClr val="bg1"/>
                </a:solidFill>
              </a:rPr>
              <a:t>Del proyecto (ATENEA)</a:t>
            </a:r>
          </a:p>
          <a:p>
            <a:endParaRPr lang="es-ES">
              <a:solidFill>
                <a:srgbClr val="92E852"/>
              </a:solidFill>
            </a:endParaRPr>
          </a:p>
          <a:p>
            <a:r>
              <a:rPr lang="es-ES" u="sng">
                <a:solidFill>
                  <a:schemeClr val="bg1"/>
                </a:solidFill>
              </a:rPr>
              <a:t>Formalización</a:t>
            </a:r>
            <a:r>
              <a:rPr lang="es-ES">
                <a:solidFill>
                  <a:schemeClr val="bg1"/>
                </a:solidFill>
              </a:rPr>
              <a:t>:</a:t>
            </a:r>
            <a:r>
              <a:rPr lang="es-ES">
                <a:solidFill>
                  <a:srgbClr val="92E852"/>
                </a:solidFill>
              </a:rPr>
              <a:t> </a:t>
            </a:r>
            <a:r>
              <a:rPr lang="es-ES">
                <a:solidFill>
                  <a:schemeClr val="bg1"/>
                </a:solidFill>
              </a:rPr>
              <a:t>Permisiva</a:t>
            </a:r>
          </a:p>
          <a:p>
            <a:endParaRPr lang="es-ES">
              <a:solidFill>
                <a:srgbClr val="92E852"/>
              </a:solidFill>
            </a:endParaRPr>
          </a:p>
          <a:p>
            <a:r>
              <a:rPr lang="es-ES" u="sng">
                <a:solidFill>
                  <a:schemeClr val="bg1"/>
                </a:solidFill>
              </a:rPr>
              <a:t>Especialización</a:t>
            </a:r>
            <a:r>
              <a:rPr lang="es-ES">
                <a:solidFill>
                  <a:schemeClr val="bg1"/>
                </a:solidFill>
              </a:rPr>
              <a:t>:</a:t>
            </a:r>
            <a:r>
              <a:rPr lang="es-ES">
                <a:solidFill>
                  <a:srgbClr val="92E852"/>
                </a:solidFill>
              </a:rPr>
              <a:t> </a:t>
            </a:r>
            <a:r>
              <a:rPr lang="es-ES">
                <a:solidFill>
                  <a:schemeClr val="bg1"/>
                </a:solidFill>
              </a:rPr>
              <a:t>Ampliado Horizontalmente</a:t>
            </a:r>
          </a:p>
          <a:p>
            <a:endParaRPr lang="es-ES">
              <a:solidFill>
                <a:schemeClr val="bg1"/>
              </a:solidFill>
            </a:endParaRPr>
          </a:p>
          <a:p>
            <a:r>
              <a:rPr lang="es-ES" u="sng">
                <a:solidFill>
                  <a:schemeClr val="bg1"/>
                </a:solidFill>
              </a:rPr>
              <a:t>Descentralización</a:t>
            </a:r>
            <a:r>
              <a:rPr lang="es-ES">
                <a:solidFill>
                  <a:schemeClr val="bg1"/>
                </a:solidFill>
              </a:rPr>
              <a:t>:</a:t>
            </a:r>
            <a:r>
              <a:rPr lang="es-ES">
                <a:solidFill>
                  <a:srgbClr val="92E852"/>
                </a:solidFill>
              </a:rPr>
              <a:t> </a:t>
            </a:r>
            <a:r>
              <a:rPr lang="es-ES">
                <a:solidFill>
                  <a:schemeClr val="bg1"/>
                </a:solidFill>
              </a:rPr>
              <a:t>Descentralizada</a:t>
            </a:r>
          </a:p>
          <a:p>
            <a:pPr>
              <a:spcBef>
                <a:spcPct val="50000"/>
              </a:spcBef>
            </a:pPr>
            <a:endParaRPr lang="es-ES">
              <a:solidFill>
                <a:schemeClr val="bg1"/>
              </a:solidFill>
            </a:endParaRPr>
          </a:p>
        </p:txBody>
      </p:sp>
      <p:pic>
        <p:nvPicPr>
          <p:cNvPr id="56327" name="Picture 7" descr="pastilla_logo"/>
          <p:cNvPicPr>
            <a:picLocks noChangeAspect="1" noChangeArrowheads="1"/>
          </p:cNvPicPr>
          <p:nvPr/>
        </p:nvPicPr>
        <p:blipFill>
          <a:blip r:embed="rId4"/>
          <a:srcRect/>
          <a:stretch>
            <a:fillRect/>
          </a:stretch>
        </p:blipFill>
        <p:spPr bwMode="auto">
          <a:xfrm>
            <a:off x="0" y="3175"/>
            <a:ext cx="990600" cy="762000"/>
          </a:xfrm>
          <a:prstGeom prst="rect">
            <a:avLst/>
          </a:prstGeom>
          <a:noFill/>
        </p:spPr>
      </p:pic>
    </p:spTree>
  </p:cSld>
  <p:clrMapOvr>
    <a:masterClrMapping/>
  </p:clrMapOvr>
  <p:transition advClick="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56325">
                                            <p:txEl>
                                              <p:pRg st="1" end="1"/>
                                            </p:txEl>
                                          </p:spTgt>
                                        </p:tgtEl>
                                      </p:cBhvr>
                                    </p:animEffect>
                                    <p:animScale>
                                      <p:cBhvr>
                                        <p:cTn id="7" dur="250" autoRev="1" fill="hold"/>
                                        <p:tgtEl>
                                          <p:spTgt spid="56325">
                                            <p:txEl>
                                              <p:pRg st="1" end="1"/>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56325">
                                            <p:txEl>
                                              <p:pRg st="3" end="3"/>
                                            </p:txEl>
                                          </p:spTgt>
                                        </p:tgtEl>
                                      </p:cBhvr>
                                    </p:animEffect>
                                    <p:animScale>
                                      <p:cBhvr>
                                        <p:cTn id="10" dur="250" autoRev="1" fill="hold"/>
                                        <p:tgtEl>
                                          <p:spTgt spid="56325">
                                            <p:txEl>
                                              <p:pRg st="3" end="3"/>
                                            </p:txEl>
                                          </p:spTgt>
                                        </p:tgtEl>
                                      </p:cBhvr>
                                      <p:by x="105000" y="105000"/>
                                    </p:animScale>
                                  </p:childTnLst>
                                </p:cTn>
                              </p:par>
                              <p:par>
                                <p:cTn id="11" presetID="26" presetClass="emph" presetSubtype="0" fill="hold" nodeType="withEffect">
                                  <p:stCondLst>
                                    <p:cond delay="0"/>
                                  </p:stCondLst>
                                  <p:childTnLst>
                                    <p:animEffect transition="out" filter="fade">
                                      <p:cBhvr>
                                        <p:cTn id="12" dur="500" tmFilter="0, 0; .2, .5; .8, .5; 1, 0"/>
                                        <p:tgtEl>
                                          <p:spTgt spid="56325">
                                            <p:txEl>
                                              <p:pRg st="5" end="5"/>
                                            </p:txEl>
                                          </p:spTgt>
                                        </p:tgtEl>
                                      </p:cBhvr>
                                    </p:animEffect>
                                    <p:animScale>
                                      <p:cBhvr>
                                        <p:cTn id="13" dur="250" autoRev="1" fill="hold"/>
                                        <p:tgtEl>
                                          <p:spTgt spid="56325">
                                            <p:txEl>
                                              <p:pRg st="5" end="5"/>
                                            </p:txEl>
                                          </p:spTgt>
                                        </p:tgtEl>
                                      </p:cBhvr>
                                      <p:by x="105000" y="105000"/>
                                    </p:animScale>
                                  </p:childTnLst>
                                </p:cTn>
                              </p:par>
                              <p:par>
                                <p:cTn id="14" presetID="26" presetClass="emph" presetSubtype="0" fill="hold" nodeType="withEffect">
                                  <p:stCondLst>
                                    <p:cond delay="0"/>
                                  </p:stCondLst>
                                  <p:childTnLst>
                                    <p:animEffect transition="out" filter="fade">
                                      <p:cBhvr>
                                        <p:cTn id="15" dur="500" tmFilter="0, 0; .2, .5; .8, .5; 1, 0"/>
                                        <p:tgtEl>
                                          <p:spTgt spid="56325">
                                            <p:txEl>
                                              <p:pRg st="7" end="7"/>
                                            </p:txEl>
                                          </p:spTgt>
                                        </p:tgtEl>
                                      </p:cBhvr>
                                    </p:animEffect>
                                    <p:animScale>
                                      <p:cBhvr>
                                        <p:cTn id="16" dur="250" autoRev="1" fill="hold"/>
                                        <p:tgtEl>
                                          <p:spTgt spid="56325">
                                            <p:txEl>
                                              <p:pRg st="7" end="7"/>
                                            </p:txEl>
                                          </p:spTgt>
                                        </p:tgtEl>
                                      </p:cBhvr>
                                      <p:by x="105000" y="105000"/>
                                    </p:animScale>
                                  </p:childTnLst>
                                </p:cTn>
                              </p:par>
                              <p:par>
                                <p:cTn id="17" presetID="26" presetClass="emph" presetSubtype="0" fill="hold" nodeType="withEffect">
                                  <p:stCondLst>
                                    <p:cond delay="0"/>
                                  </p:stCondLst>
                                  <p:childTnLst>
                                    <p:animEffect transition="out" filter="fade">
                                      <p:cBhvr>
                                        <p:cTn id="18" dur="500" tmFilter="0, 0; .2, .5; .8, .5; 1, 0"/>
                                        <p:tgtEl>
                                          <p:spTgt spid="56325">
                                            <p:txEl>
                                              <p:pRg st="9" end="9"/>
                                            </p:txEl>
                                          </p:spTgt>
                                        </p:tgtEl>
                                      </p:cBhvr>
                                    </p:animEffect>
                                    <p:animScale>
                                      <p:cBhvr>
                                        <p:cTn id="19" dur="250" autoRev="1" fill="hold"/>
                                        <p:tgtEl>
                                          <p:spTgt spid="56325">
                                            <p:txEl>
                                              <p:pRg st="9" end="9"/>
                                            </p:txEl>
                                          </p:spTgt>
                                        </p:tgtEl>
                                      </p:cBhvr>
                                      <p:by x="105000" y="105000"/>
                                    </p:animScale>
                                  </p:childTnLst>
                                </p:cTn>
                              </p:par>
                              <p:par>
                                <p:cTn id="20" presetID="26" presetClass="emph" presetSubtype="0" fill="hold" nodeType="withEffect">
                                  <p:stCondLst>
                                    <p:cond delay="0"/>
                                  </p:stCondLst>
                                  <p:childTnLst>
                                    <p:animEffect transition="out" filter="fade">
                                      <p:cBhvr>
                                        <p:cTn id="21" dur="500" tmFilter="0, 0; .2, .5; .8, .5; 1, 0"/>
                                        <p:tgtEl>
                                          <p:spTgt spid="56325">
                                            <p:txEl>
                                              <p:pRg st="11" end="11"/>
                                            </p:txEl>
                                          </p:spTgt>
                                        </p:tgtEl>
                                      </p:cBhvr>
                                    </p:animEffect>
                                    <p:animScale>
                                      <p:cBhvr>
                                        <p:cTn id="22" dur="250" autoRev="1" fill="hold"/>
                                        <p:tgtEl>
                                          <p:spTgt spid="56325">
                                            <p:txEl>
                                              <p:pRg st="11" end="11"/>
                                            </p:txEl>
                                          </p:spTgt>
                                        </p:tgtEl>
                                      </p:cBhvr>
                                      <p:by x="105000" y="105000"/>
                                    </p:animScale>
                                  </p:childTnLst>
                                </p:cTn>
                              </p:par>
                              <p:par>
                                <p:cTn id="23" presetID="26" presetClass="emph" presetSubtype="0" fill="hold" nodeType="withEffect">
                                  <p:stCondLst>
                                    <p:cond delay="0"/>
                                  </p:stCondLst>
                                  <p:childTnLst>
                                    <p:animEffect transition="out" filter="fade">
                                      <p:cBhvr>
                                        <p:cTn id="24" dur="500" tmFilter="0, 0; .2, .5; .8, .5; 1, 0"/>
                                        <p:tgtEl>
                                          <p:spTgt spid="56325">
                                            <p:txEl>
                                              <p:pRg st="13" end="13"/>
                                            </p:txEl>
                                          </p:spTgt>
                                        </p:tgtEl>
                                      </p:cBhvr>
                                    </p:animEffect>
                                    <p:animScale>
                                      <p:cBhvr>
                                        <p:cTn id="25" dur="250" autoRev="1" fill="hold"/>
                                        <p:tgtEl>
                                          <p:spTgt spid="56325">
                                            <p:txEl>
                                              <p:pRg st="13" end="1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p:txBody>
          <a:bodyPr/>
          <a:lstStyle/>
          <a:p>
            <a:pPr>
              <a:defRPr/>
            </a:pPr>
            <a:r>
              <a:rPr lang="es-ES" b="1" smtClean="0">
                <a:solidFill>
                  <a:schemeClr val="bg1"/>
                </a:solidFill>
                <a:effectLst>
                  <a:outerShdw blurRad="38100" dist="38100" dir="2700000" algn="tl">
                    <a:srgbClr val="C0C0C0"/>
                  </a:outerShdw>
                </a:effectLst>
              </a:rPr>
              <a:t>HISTORIA</a:t>
            </a:r>
          </a:p>
        </p:txBody>
      </p:sp>
      <p:pic>
        <p:nvPicPr>
          <p:cNvPr id="17410"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pic>
        <p:nvPicPr>
          <p:cNvPr id="17411" name="Picture 5" descr="Boton_anterior">
            <a:hlinkClick r:id="" action="ppaction://hlinkshowjump?jump=previousslide" highlightClick="1"/>
          </p:cNvPr>
          <p:cNvPicPr>
            <a:picLocks noChangeAspect="1" noChangeArrowheads="1"/>
          </p:cNvPicPr>
          <p:nvPr/>
        </p:nvPicPr>
        <p:blipFill>
          <a:blip r:embed="rId3"/>
          <a:srcRect/>
          <a:stretch>
            <a:fillRect/>
          </a:stretch>
        </p:blipFill>
        <p:spPr bwMode="auto">
          <a:xfrm>
            <a:off x="8280400" y="5994400"/>
            <a:ext cx="863600" cy="863600"/>
          </a:xfrm>
          <a:prstGeom prst="rect">
            <a:avLst/>
          </a:prstGeom>
          <a:noFill/>
          <a:ln w="9525">
            <a:noFill/>
            <a:miter lim="800000"/>
            <a:headEnd/>
            <a:tailEnd/>
          </a:ln>
        </p:spPr>
      </p:pic>
      <p:sp>
        <p:nvSpPr>
          <p:cNvPr id="17413" name="Text Box 7"/>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sp>
        <p:nvSpPr>
          <p:cNvPr id="17414" name="Line 8"/>
          <p:cNvSpPr>
            <a:spLocks noChangeShapeType="1"/>
          </p:cNvSpPr>
          <p:nvPr/>
        </p:nvSpPr>
        <p:spPr bwMode="auto">
          <a:xfrm>
            <a:off x="1042988" y="3716338"/>
            <a:ext cx="7489825" cy="0"/>
          </a:xfrm>
          <a:prstGeom prst="line">
            <a:avLst/>
          </a:prstGeom>
          <a:noFill/>
          <a:ln w="63500">
            <a:solidFill>
              <a:schemeClr val="bg1"/>
            </a:solidFill>
            <a:round/>
            <a:headEnd/>
            <a:tailEnd/>
          </a:ln>
        </p:spPr>
        <p:txBody>
          <a:bodyPr/>
          <a:lstStyle/>
          <a:p>
            <a:endParaRPr lang="es-ES"/>
          </a:p>
        </p:txBody>
      </p:sp>
      <p:sp>
        <p:nvSpPr>
          <p:cNvPr id="17415" name="Line 9"/>
          <p:cNvSpPr>
            <a:spLocks noChangeShapeType="1"/>
          </p:cNvSpPr>
          <p:nvPr/>
        </p:nvSpPr>
        <p:spPr bwMode="auto">
          <a:xfrm>
            <a:off x="1116013" y="3716338"/>
            <a:ext cx="0" cy="1008062"/>
          </a:xfrm>
          <a:prstGeom prst="line">
            <a:avLst/>
          </a:prstGeom>
          <a:noFill/>
          <a:ln w="50800">
            <a:solidFill>
              <a:schemeClr val="bg1"/>
            </a:solidFill>
            <a:round/>
            <a:headEnd/>
            <a:tailEnd type="triangle" w="med" len="med"/>
          </a:ln>
        </p:spPr>
        <p:txBody>
          <a:bodyPr/>
          <a:lstStyle/>
          <a:p>
            <a:endParaRPr lang="es-ES"/>
          </a:p>
        </p:txBody>
      </p:sp>
      <p:sp>
        <p:nvSpPr>
          <p:cNvPr id="17416" name="Line 10"/>
          <p:cNvSpPr>
            <a:spLocks noChangeShapeType="1"/>
          </p:cNvSpPr>
          <p:nvPr/>
        </p:nvSpPr>
        <p:spPr bwMode="auto">
          <a:xfrm flipV="1">
            <a:off x="2339975" y="2708275"/>
            <a:ext cx="0" cy="1008063"/>
          </a:xfrm>
          <a:prstGeom prst="line">
            <a:avLst/>
          </a:prstGeom>
          <a:noFill/>
          <a:ln w="50800">
            <a:solidFill>
              <a:schemeClr val="bg1"/>
            </a:solidFill>
            <a:round/>
            <a:headEnd/>
            <a:tailEnd type="triangle" w="med" len="med"/>
          </a:ln>
        </p:spPr>
        <p:txBody>
          <a:bodyPr/>
          <a:lstStyle/>
          <a:p>
            <a:endParaRPr lang="es-ES"/>
          </a:p>
        </p:txBody>
      </p:sp>
      <p:sp>
        <p:nvSpPr>
          <p:cNvPr id="17417" name="Line 11"/>
          <p:cNvSpPr>
            <a:spLocks noChangeShapeType="1"/>
          </p:cNvSpPr>
          <p:nvPr/>
        </p:nvSpPr>
        <p:spPr bwMode="auto">
          <a:xfrm>
            <a:off x="3635375" y="3716338"/>
            <a:ext cx="0" cy="1008062"/>
          </a:xfrm>
          <a:prstGeom prst="line">
            <a:avLst/>
          </a:prstGeom>
          <a:noFill/>
          <a:ln w="50800">
            <a:solidFill>
              <a:schemeClr val="bg1"/>
            </a:solidFill>
            <a:round/>
            <a:headEnd/>
            <a:tailEnd type="triangle" w="med" len="med"/>
          </a:ln>
        </p:spPr>
        <p:txBody>
          <a:bodyPr/>
          <a:lstStyle/>
          <a:p>
            <a:endParaRPr lang="es-ES"/>
          </a:p>
        </p:txBody>
      </p:sp>
      <p:sp>
        <p:nvSpPr>
          <p:cNvPr id="17418" name="Line 10"/>
          <p:cNvSpPr>
            <a:spLocks noChangeShapeType="1"/>
          </p:cNvSpPr>
          <p:nvPr/>
        </p:nvSpPr>
        <p:spPr bwMode="auto">
          <a:xfrm flipV="1">
            <a:off x="6372225" y="2708275"/>
            <a:ext cx="0" cy="1008063"/>
          </a:xfrm>
          <a:prstGeom prst="line">
            <a:avLst/>
          </a:prstGeom>
          <a:noFill/>
          <a:ln w="50800">
            <a:solidFill>
              <a:schemeClr val="bg1"/>
            </a:solidFill>
            <a:round/>
            <a:headEnd/>
            <a:tailEnd type="triangle" w="med" len="med"/>
          </a:ln>
        </p:spPr>
        <p:txBody>
          <a:bodyPr/>
          <a:lstStyle/>
          <a:p>
            <a:endParaRPr lang="es-ES"/>
          </a:p>
        </p:txBody>
      </p:sp>
      <p:sp>
        <p:nvSpPr>
          <p:cNvPr id="17419" name="Line 11"/>
          <p:cNvSpPr>
            <a:spLocks noChangeShapeType="1"/>
          </p:cNvSpPr>
          <p:nvPr/>
        </p:nvSpPr>
        <p:spPr bwMode="auto">
          <a:xfrm>
            <a:off x="8459788" y="3716338"/>
            <a:ext cx="0" cy="1008062"/>
          </a:xfrm>
          <a:prstGeom prst="line">
            <a:avLst/>
          </a:prstGeom>
          <a:noFill/>
          <a:ln w="50800">
            <a:solidFill>
              <a:schemeClr val="bg1"/>
            </a:solidFill>
            <a:round/>
            <a:headEnd/>
            <a:tailEnd type="triangle" w="med" len="med"/>
          </a:ln>
        </p:spPr>
        <p:txBody>
          <a:bodyPr/>
          <a:lstStyle/>
          <a:p>
            <a:endParaRPr lang="es-ES"/>
          </a:p>
        </p:txBody>
      </p:sp>
      <p:sp>
        <p:nvSpPr>
          <p:cNvPr id="17420" name="AutoShape 14">
            <a:hlinkClick r:id="rId4" action="ppaction://hlinksldjump"/>
          </p:cNvPr>
          <p:cNvSpPr>
            <a:spLocks noChangeArrowheads="1"/>
          </p:cNvSpPr>
          <p:nvPr/>
        </p:nvSpPr>
        <p:spPr bwMode="auto">
          <a:xfrm>
            <a:off x="611188" y="4797425"/>
            <a:ext cx="1008062" cy="1008063"/>
          </a:xfrm>
          <a:prstGeom prst="star8">
            <a:avLst>
              <a:gd name="adj" fmla="val 38250"/>
            </a:avLst>
          </a:prstGeom>
          <a:solidFill>
            <a:schemeClr val="accent1"/>
          </a:solidFill>
          <a:ln w="9525">
            <a:solidFill>
              <a:schemeClr val="tx1"/>
            </a:solidFill>
            <a:miter lim="800000"/>
            <a:headEnd/>
            <a:tailEnd/>
          </a:ln>
        </p:spPr>
        <p:txBody>
          <a:bodyPr wrap="none" anchor="ctr"/>
          <a:lstStyle/>
          <a:p>
            <a:endParaRPr lang="es-ES"/>
          </a:p>
        </p:txBody>
      </p:sp>
      <p:sp>
        <p:nvSpPr>
          <p:cNvPr id="17421" name="Text Box 20"/>
          <p:cNvSpPr txBox="1">
            <a:spLocks noChangeArrowheads="1"/>
          </p:cNvSpPr>
          <p:nvPr/>
        </p:nvSpPr>
        <p:spPr bwMode="auto">
          <a:xfrm>
            <a:off x="684213" y="5013325"/>
            <a:ext cx="863600" cy="869950"/>
          </a:xfrm>
          <a:prstGeom prst="rect">
            <a:avLst/>
          </a:prstGeom>
          <a:noFill/>
          <a:ln w="9525">
            <a:noFill/>
            <a:miter lim="800000"/>
            <a:headEnd/>
            <a:tailEnd/>
          </a:ln>
        </p:spPr>
        <p:txBody>
          <a:bodyPr>
            <a:spAutoFit/>
          </a:bodyPr>
          <a:lstStyle/>
          <a:p>
            <a:pPr algn="ctr">
              <a:spcBef>
                <a:spcPct val="50000"/>
              </a:spcBef>
            </a:pPr>
            <a:r>
              <a:rPr lang="es-ES" sz="2400" b="1">
                <a:hlinkClick r:id="rId4" action="ppaction://hlinksldjump"/>
              </a:rPr>
              <a:t>1979</a:t>
            </a:r>
            <a:endParaRPr lang="es-ES" sz="2400" b="1"/>
          </a:p>
          <a:p>
            <a:pPr>
              <a:spcBef>
                <a:spcPct val="50000"/>
              </a:spcBef>
            </a:pPr>
            <a:endParaRPr lang="es-ES"/>
          </a:p>
        </p:txBody>
      </p:sp>
      <p:sp>
        <p:nvSpPr>
          <p:cNvPr id="17422" name="AutoShape 21">
            <a:hlinkClick r:id="rId4" action="ppaction://hlinksldjump"/>
          </p:cNvPr>
          <p:cNvSpPr>
            <a:spLocks noChangeArrowheads="1"/>
          </p:cNvSpPr>
          <p:nvPr/>
        </p:nvSpPr>
        <p:spPr bwMode="auto">
          <a:xfrm>
            <a:off x="1835150" y="1628775"/>
            <a:ext cx="1008063" cy="1008063"/>
          </a:xfrm>
          <a:prstGeom prst="star8">
            <a:avLst>
              <a:gd name="adj" fmla="val 38250"/>
            </a:avLst>
          </a:prstGeom>
          <a:solidFill>
            <a:schemeClr val="accent1"/>
          </a:solidFill>
          <a:ln w="9525">
            <a:solidFill>
              <a:schemeClr val="tx1"/>
            </a:solidFill>
            <a:miter lim="800000"/>
            <a:headEnd/>
            <a:tailEnd/>
          </a:ln>
        </p:spPr>
        <p:txBody>
          <a:bodyPr wrap="none" anchor="ctr"/>
          <a:lstStyle/>
          <a:p>
            <a:endParaRPr lang="es-ES"/>
          </a:p>
        </p:txBody>
      </p:sp>
      <p:sp>
        <p:nvSpPr>
          <p:cNvPr id="17423" name="AutoShape 22">
            <a:hlinkClick r:id="rId5" action="ppaction://hlinksldjump"/>
          </p:cNvPr>
          <p:cNvSpPr>
            <a:spLocks noChangeArrowheads="1"/>
          </p:cNvSpPr>
          <p:nvPr/>
        </p:nvSpPr>
        <p:spPr bwMode="auto">
          <a:xfrm>
            <a:off x="5867400" y="1628775"/>
            <a:ext cx="1008063" cy="1008063"/>
          </a:xfrm>
          <a:prstGeom prst="star8">
            <a:avLst>
              <a:gd name="adj" fmla="val 38250"/>
            </a:avLst>
          </a:prstGeom>
          <a:solidFill>
            <a:schemeClr val="accent1"/>
          </a:solidFill>
          <a:ln w="9525">
            <a:solidFill>
              <a:schemeClr val="tx1"/>
            </a:solidFill>
            <a:miter lim="800000"/>
            <a:headEnd/>
            <a:tailEnd/>
          </a:ln>
        </p:spPr>
        <p:txBody>
          <a:bodyPr wrap="none" anchor="ctr"/>
          <a:lstStyle/>
          <a:p>
            <a:endParaRPr lang="es-ES"/>
          </a:p>
        </p:txBody>
      </p:sp>
      <p:sp>
        <p:nvSpPr>
          <p:cNvPr id="17424" name="AutoShape 25">
            <a:hlinkClick r:id="rId6" action="ppaction://hlinksldjump"/>
          </p:cNvPr>
          <p:cNvSpPr>
            <a:spLocks noChangeArrowheads="1"/>
          </p:cNvSpPr>
          <p:nvPr/>
        </p:nvSpPr>
        <p:spPr bwMode="auto">
          <a:xfrm>
            <a:off x="3132138" y="4797425"/>
            <a:ext cx="1079500" cy="1008063"/>
          </a:xfrm>
          <a:prstGeom prst="star8">
            <a:avLst>
              <a:gd name="adj" fmla="val 38250"/>
            </a:avLst>
          </a:prstGeom>
          <a:solidFill>
            <a:schemeClr val="accent1"/>
          </a:solidFill>
          <a:ln w="9525">
            <a:solidFill>
              <a:schemeClr val="tx1"/>
            </a:solidFill>
            <a:miter lim="800000"/>
            <a:headEnd/>
            <a:tailEnd/>
          </a:ln>
        </p:spPr>
        <p:txBody>
          <a:bodyPr wrap="none" anchor="ctr"/>
          <a:lstStyle/>
          <a:p>
            <a:endParaRPr lang="es-ES"/>
          </a:p>
        </p:txBody>
      </p:sp>
      <p:sp>
        <p:nvSpPr>
          <p:cNvPr id="17425" name="Text Box 26">
            <a:hlinkClick r:id="rId6" action="ppaction://hlinksldjump"/>
          </p:cNvPr>
          <p:cNvSpPr txBox="1">
            <a:spLocks noChangeArrowheads="1"/>
          </p:cNvSpPr>
          <p:nvPr/>
        </p:nvSpPr>
        <p:spPr bwMode="auto">
          <a:xfrm>
            <a:off x="1908175" y="1916113"/>
            <a:ext cx="863600" cy="457200"/>
          </a:xfrm>
          <a:prstGeom prst="rect">
            <a:avLst/>
          </a:prstGeom>
          <a:noFill/>
          <a:ln w="9525">
            <a:noFill/>
            <a:miter lim="800000"/>
            <a:headEnd/>
            <a:tailEnd/>
          </a:ln>
        </p:spPr>
        <p:txBody>
          <a:bodyPr>
            <a:spAutoFit/>
          </a:bodyPr>
          <a:lstStyle/>
          <a:p>
            <a:pPr algn="ctr">
              <a:spcBef>
                <a:spcPct val="50000"/>
              </a:spcBef>
            </a:pPr>
            <a:r>
              <a:rPr lang="es-ES" sz="2400" b="1">
                <a:hlinkClick r:id="rId6" action="ppaction://hlinksldjump"/>
              </a:rPr>
              <a:t>1985</a:t>
            </a:r>
            <a:endParaRPr lang="es-ES" sz="2400" b="1"/>
          </a:p>
        </p:txBody>
      </p:sp>
      <p:sp>
        <p:nvSpPr>
          <p:cNvPr id="17426" name="Text Box 27">
            <a:hlinkClick r:id="rId6" action="ppaction://hlinksldjump"/>
          </p:cNvPr>
          <p:cNvSpPr txBox="1">
            <a:spLocks noChangeArrowheads="1"/>
          </p:cNvSpPr>
          <p:nvPr/>
        </p:nvSpPr>
        <p:spPr bwMode="auto">
          <a:xfrm>
            <a:off x="3059113" y="5084763"/>
            <a:ext cx="1223962" cy="457200"/>
          </a:xfrm>
          <a:prstGeom prst="rect">
            <a:avLst/>
          </a:prstGeom>
          <a:noFill/>
          <a:ln w="9525">
            <a:noFill/>
            <a:miter lim="800000"/>
            <a:headEnd/>
            <a:tailEnd/>
          </a:ln>
        </p:spPr>
        <p:txBody>
          <a:bodyPr>
            <a:spAutoFit/>
          </a:bodyPr>
          <a:lstStyle/>
          <a:p>
            <a:pPr algn="ctr">
              <a:spcBef>
                <a:spcPct val="50000"/>
              </a:spcBef>
            </a:pPr>
            <a:r>
              <a:rPr lang="es-ES" sz="2400" b="1">
                <a:hlinkClick r:id="rId6" action="ppaction://hlinksldjump"/>
              </a:rPr>
              <a:t>1988</a:t>
            </a:r>
            <a:endParaRPr lang="es-ES" sz="2400" b="1"/>
          </a:p>
        </p:txBody>
      </p:sp>
      <p:sp>
        <p:nvSpPr>
          <p:cNvPr id="17427" name="Text Box 29"/>
          <p:cNvSpPr txBox="1">
            <a:spLocks noChangeArrowheads="1"/>
          </p:cNvSpPr>
          <p:nvPr/>
        </p:nvSpPr>
        <p:spPr bwMode="auto">
          <a:xfrm>
            <a:off x="5940425" y="1916113"/>
            <a:ext cx="865188" cy="457200"/>
          </a:xfrm>
          <a:prstGeom prst="rect">
            <a:avLst/>
          </a:prstGeom>
          <a:noFill/>
          <a:ln w="9525">
            <a:noFill/>
            <a:miter lim="800000"/>
            <a:headEnd/>
            <a:tailEnd/>
          </a:ln>
        </p:spPr>
        <p:txBody>
          <a:bodyPr>
            <a:spAutoFit/>
          </a:bodyPr>
          <a:lstStyle/>
          <a:p>
            <a:pPr algn="ctr">
              <a:spcBef>
                <a:spcPct val="50000"/>
              </a:spcBef>
            </a:pPr>
            <a:r>
              <a:rPr lang="es-ES" sz="2400" b="1">
                <a:hlinkClick r:id="rId5" action="ppaction://hlinksldjump"/>
              </a:rPr>
              <a:t>2006</a:t>
            </a:r>
            <a:endParaRPr lang="es-ES" sz="2400" b="1"/>
          </a:p>
        </p:txBody>
      </p:sp>
      <p:sp>
        <p:nvSpPr>
          <p:cNvPr id="17428" name="AutoShape 30">
            <a:hlinkClick r:id="rId4" action="ppaction://hlinksldjump"/>
          </p:cNvPr>
          <p:cNvSpPr>
            <a:spLocks noChangeArrowheads="1"/>
          </p:cNvSpPr>
          <p:nvPr/>
        </p:nvSpPr>
        <p:spPr bwMode="auto">
          <a:xfrm>
            <a:off x="7885113" y="4797425"/>
            <a:ext cx="1079500" cy="1081088"/>
          </a:xfrm>
          <a:prstGeom prst="star8">
            <a:avLst>
              <a:gd name="adj" fmla="val 38250"/>
            </a:avLst>
          </a:prstGeom>
          <a:solidFill>
            <a:schemeClr val="accent1"/>
          </a:solidFill>
          <a:ln w="9525">
            <a:solidFill>
              <a:schemeClr val="tx1"/>
            </a:solidFill>
            <a:miter lim="800000"/>
            <a:headEnd/>
            <a:tailEnd/>
          </a:ln>
        </p:spPr>
        <p:txBody>
          <a:bodyPr wrap="none" anchor="ctr"/>
          <a:lstStyle/>
          <a:p>
            <a:endParaRPr lang="es-ES"/>
          </a:p>
        </p:txBody>
      </p:sp>
      <p:sp>
        <p:nvSpPr>
          <p:cNvPr id="17429" name="Text Box 31">
            <a:hlinkClick r:id="rId7" action="ppaction://hlinksldjump"/>
          </p:cNvPr>
          <p:cNvSpPr txBox="1">
            <a:spLocks noChangeArrowheads="1"/>
          </p:cNvSpPr>
          <p:nvPr/>
        </p:nvSpPr>
        <p:spPr bwMode="auto">
          <a:xfrm>
            <a:off x="7956550" y="4941888"/>
            <a:ext cx="1008063" cy="822325"/>
          </a:xfrm>
          <a:prstGeom prst="rect">
            <a:avLst/>
          </a:prstGeom>
          <a:noFill/>
          <a:ln w="9525">
            <a:noFill/>
            <a:miter lim="800000"/>
            <a:headEnd/>
            <a:tailEnd/>
          </a:ln>
        </p:spPr>
        <p:txBody>
          <a:bodyPr>
            <a:spAutoFit/>
          </a:bodyPr>
          <a:lstStyle/>
          <a:p>
            <a:pPr algn="ctr">
              <a:spcBef>
                <a:spcPct val="50000"/>
              </a:spcBef>
            </a:pPr>
            <a:r>
              <a:rPr lang="es-ES" sz="2400" b="1">
                <a:hlinkClick r:id="rId7" action="ppaction://hlinksldjump"/>
              </a:rPr>
              <a:t>2009-x</a:t>
            </a:r>
            <a:endParaRPr lang="es-ES" sz="2400" b="1"/>
          </a:p>
        </p:txBody>
      </p:sp>
      <p:pic>
        <p:nvPicPr>
          <p:cNvPr id="17431" name="Picture 23" descr="pastilla_logo"/>
          <p:cNvPicPr>
            <a:picLocks noChangeAspect="1" noChangeArrowheads="1"/>
          </p:cNvPicPr>
          <p:nvPr/>
        </p:nvPicPr>
        <p:blipFill>
          <a:blip r:embed="rId8"/>
          <a:srcRect/>
          <a:stretch>
            <a:fillRect/>
          </a:stretch>
        </p:blipFill>
        <p:spPr bwMode="auto">
          <a:xfrm>
            <a:off x="0" y="0"/>
            <a:ext cx="990600" cy="762000"/>
          </a:xfrm>
          <a:prstGeom prst="rect">
            <a:avLst/>
          </a:prstGeom>
          <a:noFill/>
        </p:spPr>
      </p:pic>
      <p:sp>
        <p:nvSpPr>
          <p:cNvPr id="17432" name="Text Box 24"/>
          <p:cNvSpPr txBox="1">
            <a:spLocks noChangeArrowheads="1"/>
          </p:cNvSpPr>
          <p:nvPr/>
        </p:nvSpPr>
        <p:spPr bwMode="auto">
          <a:xfrm>
            <a:off x="6588125" y="0"/>
            <a:ext cx="2555875" cy="915988"/>
          </a:xfrm>
          <a:prstGeom prst="rect">
            <a:avLst/>
          </a:prstGeom>
          <a:noFill/>
          <a:ln w="9525">
            <a:noFill/>
            <a:miter lim="800000"/>
            <a:headEnd/>
            <a:tailEnd/>
          </a:ln>
          <a:effectLst/>
        </p:spPr>
        <p:txBody>
          <a:bodyPr>
            <a:spAutoFit/>
          </a:bodyPr>
          <a:lstStyle/>
          <a:p>
            <a:pPr algn="ctr">
              <a:spcBef>
                <a:spcPct val="50000"/>
              </a:spcBef>
            </a:pPr>
            <a:r>
              <a:rPr lang="es-ES" b="1">
                <a:solidFill>
                  <a:schemeClr val="accent1"/>
                </a:solidFill>
                <a:effectLst>
                  <a:outerShdw blurRad="38100" dist="38100" dir="2700000" algn="tl">
                    <a:srgbClr val="C0C0C0"/>
                  </a:outerShdw>
                </a:effectLst>
                <a:latin typeface="Calibri" pitchFamily="34" charset="0"/>
              </a:rPr>
              <a:t>*Pulse sobre la fecha para ampliar información.</a:t>
            </a:r>
          </a:p>
        </p:txBody>
      </p:sp>
    </p:spTree>
  </p:cSld>
  <p:clrMapOvr>
    <a:masterClrMapping/>
  </p:clrMapOvr>
  <p:transition advClick="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414"/>
                                        </p:tgtEl>
                                        <p:attrNameLst>
                                          <p:attrName>style.visibility</p:attrName>
                                        </p:attrNameLst>
                                      </p:cBhvr>
                                      <p:to>
                                        <p:strVal val="visible"/>
                                      </p:to>
                                    </p:set>
                                    <p:anim calcmode="lin" valueType="num">
                                      <p:cBhvr additive="base">
                                        <p:cTn id="7" dur="500" fill="hold"/>
                                        <p:tgtEl>
                                          <p:spTgt spid="17414"/>
                                        </p:tgtEl>
                                        <p:attrNameLst>
                                          <p:attrName>ppt_x</p:attrName>
                                        </p:attrNameLst>
                                      </p:cBhvr>
                                      <p:tavLst>
                                        <p:tav tm="0">
                                          <p:val>
                                            <p:strVal val="#ppt_x"/>
                                          </p:val>
                                        </p:tav>
                                        <p:tav tm="100000">
                                          <p:val>
                                            <p:strVal val="#ppt_x"/>
                                          </p:val>
                                        </p:tav>
                                      </p:tavLst>
                                    </p:anim>
                                    <p:anim calcmode="lin" valueType="num">
                                      <p:cBhvr additive="base">
                                        <p:cTn id="8" dur="500" fill="hold"/>
                                        <p:tgtEl>
                                          <p:spTgt spid="17414"/>
                                        </p:tgtEl>
                                        <p:attrNameLst>
                                          <p:attrName>ppt_y</p:attrName>
                                        </p:attrNameLst>
                                      </p:cBhvr>
                                      <p:tavLst>
                                        <p:tav tm="0">
                                          <p:val>
                                            <p:strVal val="1+#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17415"/>
                                        </p:tgtEl>
                                        <p:attrNameLst>
                                          <p:attrName>style.visibility</p:attrName>
                                        </p:attrNameLst>
                                      </p:cBhvr>
                                      <p:to>
                                        <p:strVal val="visible"/>
                                      </p:to>
                                    </p:set>
                                    <p:animEffect transition="in" filter="wipe(down)">
                                      <p:cBhvr>
                                        <p:cTn id="11" dur="580">
                                          <p:stCondLst>
                                            <p:cond delay="0"/>
                                          </p:stCondLst>
                                        </p:cTn>
                                        <p:tgtEl>
                                          <p:spTgt spid="17415"/>
                                        </p:tgtEl>
                                      </p:cBhvr>
                                    </p:animEffect>
                                    <p:anim calcmode="lin" valueType="num">
                                      <p:cBhvr>
                                        <p:cTn id="12" dur="1822" tmFilter="0,0; 0.14,0.36; 0.43,0.73; 0.71,0.91; 1.0,1.0">
                                          <p:stCondLst>
                                            <p:cond delay="0"/>
                                          </p:stCondLst>
                                        </p:cTn>
                                        <p:tgtEl>
                                          <p:spTgt spid="1741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741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741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741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7415"/>
                                        </p:tgtEl>
                                        <p:attrNameLst>
                                          <p:attrName>ppt_y</p:attrName>
                                        </p:attrNameLst>
                                      </p:cBhvr>
                                      <p:tavLst>
                                        <p:tav tm="0" fmla="#ppt_y-sin(pi*$)/81">
                                          <p:val>
                                            <p:fltVal val="0"/>
                                          </p:val>
                                        </p:tav>
                                        <p:tav tm="100000">
                                          <p:val>
                                            <p:fltVal val="1"/>
                                          </p:val>
                                        </p:tav>
                                      </p:tavLst>
                                    </p:anim>
                                    <p:animScale>
                                      <p:cBhvr>
                                        <p:cTn id="17" dur="26">
                                          <p:stCondLst>
                                            <p:cond delay="650"/>
                                          </p:stCondLst>
                                        </p:cTn>
                                        <p:tgtEl>
                                          <p:spTgt spid="17415"/>
                                        </p:tgtEl>
                                      </p:cBhvr>
                                      <p:to x="100000" y="60000"/>
                                    </p:animScale>
                                    <p:animScale>
                                      <p:cBhvr>
                                        <p:cTn id="18" dur="166" decel="50000">
                                          <p:stCondLst>
                                            <p:cond delay="676"/>
                                          </p:stCondLst>
                                        </p:cTn>
                                        <p:tgtEl>
                                          <p:spTgt spid="17415"/>
                                        </p:tgtEl>
                                      </p:cBhvr>
                                      <p:to x="100000" y="100000"/>
                                    </p:animScale>
                                    <p:animScale>
                                      <p:cBhvr>
                                        <p:cTn id="19" dur="26">
                                          <p:stCondLst>
                                            <p:cond delay="1312"/>
                                          </p:stCondLst>
                                        </p:cTn>
                                        <p:tgtEl>
                                          <p:spTgt spid="17415"/>
                                        </p:tgtEl>
                                      </p:cBhvr>
                                      <p:to x="100000" y="80000"/>
                                    </p:animScale>
                                    <p:animScale>
                                      <p:cBhvr>
                                        <p:cTn id="20" dur="166" decel="50000">
                                          <p:stCondLst>
                                            <p:cond delay="1338"/>
                                          </p:stCondLst>
                                        </p:cTn>
                                        <p:tgtEl>
                                          <p:spTgt spid="17415"/>
                                        </p:tgtEl>
                                      </p:cBhvr>
                                      <p:to x="100000" y="100000"/>
                                    </p:animScale>
                                    <p:animScale>
                                      <p:cBhvr>
                                        <p:cTn id="21" dur="26">
                                          <p:stCondLst>
                                            <p:cond delay="1642"/>
                                          </p:stCondLst>
                                        </p:cTn>
                                        <p:tgtEl>
                                          <p:spTgt spid="17415"/>
                                        </p:tgtEl>
                                      </p:cBhvr>
                                      <p:to x="100000" y="90000"/>
                                    </p:animScale>
                                    <p:animScale>
                                      <p:cBhvr>
                                        <p:cTn id="22" dur="166" decel="50000">
                                          <p:stCondLst>
                                            <p:cond delay="1668"/>
                                          </p:stCondLst>
                                        </p:cTn>
                                        <p:tgtEl>
                                          <p:spTgt spid="17415"/>
                                        </p:tgtEl>
                                      </p:cBhvr>
                                      <p:to x="100000" y="100000"/>
                                    </p:animScale>
                                    <p:animScale>
                                      <p:cBhvr>
                                        <p:cTn id="23" dur="26">
                                          <p:stCondLst>
                                            <p:cond delay="1808"/>
                                          </p:stCondLst>
                                        </p:cTn>
                                        <p:tgtEl>
                                          <p:spTgt spid="17415"/>
                                        </p:tgtEl>
                                      </p:cBhvr>
                                      <p:to x="100000" y="95000"/>
                                    </p:animScale>
                                    <p:animScale>
                                      <p:cBhvr>
                                        <p:cTn id="24" dur="166" decel="50000">
                                          <p:stCondLst>
                                            <p:cond delay="1834"/>
                                          </p:stCondLst>
                                        </p:cTn>
                                        <p:tgtEl>
                                          <p:spTgt spid="17415"/>
                                        </p:tgtEl>
                                      </p:cBhvr>
                                      <p:to x="100000" y="100000"/>
                                    </p:animScale>
                                  </p:childTnLst>
                                </p:cTn>
                              </p:par>
                              <p:par>
                                <p:cTn id="25" presetID="26" presetClass="entr" presetSubtype="0" fill="hold" grpId="0" nodeType="withEffect">
                                  <p:stCondLst>
                                    <p:cond delay="0"/>
                                  </p:stCondLst>
                                  <p:childTnLst>
                                    <p:set>
                                      <p:cBhvr>
                                        <p:cTn id="26" dur="1" fill="hold">
                                          <p:stCondLst>
                                            <p:cond delay="0"/>
                                          </p:stCondLst>
                                        </p:cTn>
                                        <p:tgtEl>
                                          <p:spTgt spid="17416"/>
                                        </p:tgtEl>
                                        <p:attrNameLst>
                                          <p:attrName>style.visibility</p:attrName>
                                        </p:attrNameLst>
                                      </p:cBhvr>
                                      <p:to>
                                        <p:strVal val="visible"/>
                                      </p:to>
                                    </p:set>
                                    <p:animEffect transition="in" filter="wipe(down)">
                                      <p:cBhvr>
                                        <p:cTn id="27" dur="580">
                                          <p:stCondLst>
                                            <p:cond delay="0"/>
                                          </p:stCondLst>
                                        </p:cTn>
                                        <p:tgtEl>
                                          <p:spTgt spid="17416"/>
                                        </p:tgtEl>
                                      </p:cBhvr>
                                    </p:animEffect>
                                    <p:anim calcmode="lin" valueType="num">
                                      <p:cBhvr>
                                        <p:cTn id="28" dur="1822" tmFilter="0,0; 0.14,0.36; 0.43,0.73; 0.71,0.91; 1.0,1.0">
                                          <p:stCondLst>
                                            <p:cond delay="0"/>
                                          </p:stCondLst>
                                        </p:cTn>
                                        <p:tgtEl>
                                          <p:spTgt spid="17416"/>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7416"/>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7416"/>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7416"/>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7416"/>
                                        </p:tgtEl>
                                        <p:attrNameLst>
                                          <p:attrName>ppt_y</p:attrName>
                                        </p:attrNameLst>
                                      </p:cBhvr>
                                      <p:tavLst>
                                        <p:tav tm="0" fmla="#ppt_y-sin(pi*$)/81">
                                          <p:val>
                                            <p:fltVal val="0"/>
                                          </p:val>
                                        </p:tav>
                                        <p:tav tm="100000">
                                          <p:val>
                                            <p:fltVal val="1"/>
                                          </p:val>
                                        </p:tav>
                                      </p:tavLst>
                                    </p:anim>
                                    <p:animScale>
                                      <p:cBhvr>
                                        <p:cTn id="33" dur="26">
                                          <p:stCondLst>
                                            <p:cond delay="650"/>
                                          </p:stCondLst>
                                        </p:cTn>
                                        <p:tgtEl>
                                          <p:spTgt spid="17416"/>
                                        </p:tgtEl>
                                      </p:cBhvr>
                                      <p:to x="100000" y="60000"/>
                                    </p:animScale>
                                    <p:animScale>
                                      <p:cBhvr>
                                        <p:cTn id="34" dur="166" decel="50000">
                                          <p:stCondLst>
                                            <p:cond delay="676"/>
                                          </p:stCondLst>
                                        </p:cTn>
                                        <p:tgtEl>
                                          <p:spTgt spid="17416"/>
                                        </p:tgtEl>
                                      </p:cBhvr>
                                      <p:to x="100000" y="100000"/>
                                    </p:animScale>
                                    <p:animScale>
                                      <p:cBhvr>
                                        <p:cTn id="35" dur="26">
                                          <p:stCondLst>
                                            <p:cond delay="1312"/>
                                          </p:stCondLst>
                                        </p:cTn>
                                        <p:tgtEl>
                                          <p:spTgt spid="17416"/>
                                        </p:tgtEl>
                                      </p:cBhvr>
                                      <p:to x="100000" y="80000"/>
                                    </p:animScale>
                                    <p:animScale>
                                      <p:cBhvr>
                                        <p:cTn id="36" dur="166" decel="50000">
                                          <p:stCondLst>
                                            <p:cond delay="1338"/>
                                          </p:stCondLst>
                                        </p:cTn>
                                        <p:tgtEl>
                                          <p:spTgt spid="17416"/>
                                        </p:tgtEl>
                                      </p:cBhvr>
                                      <p:to x="100000" y="100000"/>
                                    </p:animScale>
                                    <p:animScale>
                                      <p:cBhvr>
                                        <p:cTn id="37" dur="26">
                                          <p:stCondLst>
                                            <p:cond delay="1642"/>
                                          </p:stCondLst>
                                        </p:cTn>
                                        <p:tgtEl>
                                          <p:spTgt spid="17416"/>
                                        </p:tgtEl>
                                      </p:cBhvr>
                                      <p:to x="100000" y="90000"/>
                                    </p:animScale>
                                    <p:animScale>
                                      <p:cBhvr>
                                        <p:cTn id="38" dur="166" decel="50000">
                                          <p:stCondLst>
                                            <p:cond delay="1668"/>
                                          </p:stCondLst>
                                        </p:cTn>
                                        <p:tgtEl>
                                          <p:spTgt spid="17416"/>
                                        </p:tgtEl>
                                      </p:cBhvr>
                                      <p:to x="100000" y="100000"/>
                                    </p:animScale>
                                    <p:animScale>
                                      <p:cBhvr>
                                        <p:cTn id="39" dur="26">
                                          <p:stCondLst>
                                            <p:cond delay="1808"/>
                                          </p:stCondLst>
                                        </p:cTn>
                                        <p:tgtEl>
                                          <p:spTgt spid="17416"/>
                                        </p:tgtEl>
                                      </p:cBhvr>
                                      <p:to x="100000" y="95000"/>
                                    </p:animScale>
                                    <p:animScale>
                                      <p:cBhvr>
                                        <p:cTn id="40" dur="166" decel="50000">
                                          <p:stCondLst>
                                            <p:cond delay="1834"/>
                                          </p:stCondLst>
                                        </p:cTn>
                                        <p:tgtEl>
                                          <p:spTgt spid="17416"/>
                                        </p:tgtEl>
                                      </p:cBhvr>
                                      <p:to x="100000" y="100000"/>
                                    </p:animScale>
                                  </p:childTnLst>
                                </p:cTn>
                              </p:par>
                              <p:par>
                                <p:cTn id="41" presetID="26" presetClass="entr" presetSubtype="0" fill="hold" grpId="0" nodeType="withEffect">
                                  <p:stCondLst>
                                    <p:cond delay="0"/>
                                  </p:stCondLst>
                                  <p:childTnLst>
                                    <p:set>
                                      <p:cBhvr>
                                        <p:cTn id="42" dur="1" fill="hold">
                                          <p:stCondLst>
                                            <p:cond delay="0"/>
                                          </p:stCondLst>
                                        </p:cTn>
                                        <p:tgtEl>
                                          <p:spTgt spid="17417"/>
                                        </p:tgtEl>
                                        <p:attrNameLst>
                                          <p:attrName>style.visibility</p:attrName>
                                        </p:attrNameLst>
                                      </p:cBhvr>
                                      <p:to>
                                        <p:strVal val="visible"/>
                                      </p:to>
                                    </p:set>
                                    <p:animEffect transition="in" filter="wipe(down)">
                                      <p:cBhvr>
                                        <p:cTn id="43" dur="580">
                                          <p:stCondLst>
                                            <p:cond delay="0"/>
                                          </p:stCondLst>
                                        </p:cTn>
                                        <p:tgtEl>
                                          <p:spTgt spid="17417"/>
                                        </p:tgtEl>
                                      </p:cBhvr>
                                    </p:animEffect>
                                    <p:anim calcmode="lin" valueType="num">
                                      <p:cBhvr>
                                        <p:cTn id="44" dur="1822" tmFilter="0,0; 0.14,0.36; 0.43,0.73; 0.71,0.91; 1.0,1.0">
                                          <p:stCondLst>
                                            <p:cond delay="0"/>
                                          </p:stCondLst>
                                        </p:cTn>
                                        <p:tgtEl>
                                          <p:spTgt spid="1741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741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741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741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7417"/>
                                        </p:tgtEl>
                                        <p:attrNameLst>
                                          <p:attrName>ppt_y</p:attrName>
                                        </p:attrNameLst>
                                      </p:cBhvr>
                                      <p:tavLst>
                                        <p:tav tm="0" fmla="#ppt_y-sin(pi*$)/81">
                                          <p:val>
                                            <p:fltVal val="0"/>
                                          </p:val>
                                        </p:tav>
                                        <p:tav tm="100000">
                                          <p:val>
                                            <p:fltVal val="1"/>
                                          </p:val>
                                        </p:tav>
                                      </p:tavLst>
                                    </p:anim>
                                    <p:animScale>
                                      <p:cBhvr>
                                        <p:cTn id="49" dur="26">
                                          <p:stCondLst>
                                            <p:cond delay="650"/>
                                          </p:stCondLst>
                                        </p:cTn>
                                        <p:tgtEl>
                                          <p:spTgt spid="17417"/>
                                        </p:tgtEl>
                                      </p:cBhvr>
                                      <p:to x="100000" y="60000"/>
                                    </p:animScale>
                                    <p:animScale>
                                      <p:cBhvr>
                                        <p:cTn id="50" dur="166" decel="50000">
                                          <p:stCondLst>
                                            <p:cond delay="676"/>
                                          </p:stCondLst>
                                        </p:cTn>
                                        <p:tgtEl>
                                          <p:spTgt spid="17417"/>
                                        </p:tgtEl>
                                      </p:cBhvr>
                                      <p:to x="100000" y="100000"/>
                                    </p:animScale>
                                    <p:animScale>
                                      <p:cBhvr>
                                        <p:cTn id="51" dur="26">
                                          <p:stCondLst>
                                            <p:cond delay="1312"/>
                                          </p:stCondLst>
                                        </p:cTn>
                                        <p:tgtEl>
                                          <p:spTgt spid="17417"/>
                                        </p:tgtEl>
                                      </p:cBhvr>
                                      <p:to x="100000" y="80000"/>
                                    </p:animScale>
                                    <p:animScale>
                                      <p:cBhvr>
                                        <p:cTn id="52" dur="166" decel="50000">
                                          <p:stCondLst>
                                            <p:cond delay="1338"/>
                                          </p:stCondLst>
                                        </p:cTn>
                                        <p:tgtEl>
                                          <p:spTgt spid="17417"/>
                                        </p:tgtEl>
                                      </p:cBhvr>
                                      <p:to x="100000" y="100000"/>
                                    </p:animScale>
                                    <p:animScale>
                                      <p:cBhvr>
                                        <p:cTn id="53" dur="26">
                                          <p:stCondLst>
                                            <p:cond delay="1642"/>
                                          </p:stCondLst>
                                        </p:cTn>
                                        <p:tgtEl>
                                          <p:spTgt spid="17417"/>
                                        </p:tgtEl>
                                      </p:cBhvr>
                                      <p:to x="100000" y="90000"/>
                                    </p:animScale>
                                    <p:animScale>
                                      <p:cBhvr>
                                        <p:cTn id="54" dur="166" decel="50000">
                                          <p:stCondLst>
                                            <p:cond delay="1668"/>
                                          </p:stCondLst>
                                        </p:cTn>
                                        <p:tgtEl>
                                          <p:spTgt spid="17417"/>
                                        </p:tgtEl>
                                      </p:cBhvr>
                                      <p:to x="100000" y="100000"/>
                                    </p:animScale>
                                    <p:animScale>
                                      <p:cBhvr>
                                        <p:cTn id="55" dur="26">
                                          <p:stCondLst>
                                            <p:cond delay="1808"/>
                                          </p:stCondLst>
                                        </p:cTn>
                                        <p:tgtEl>
                                          <p:spTgt spid="17417"/>
                                        </p:tgtEl>
                                      </p:cBhvr>
                                      <p:to x="100000" y="95000"/>
                                    </p:animScale>
                                    <p:animScale>
                                      <p:cBhvr>
                                        <p:cTn id="56" dur="166" decel="50000">
                                          <p:stCondLst>
                                            <p:cond delay="1834"/>
                                          </p:stCondLst>
                                        </p:cTn>
                                        <p:tgtEl>
                                          <p:spTgt spid="17417"/>
                                        </p:tgtEl>
                                      </p:cBhvr>
                                      <p:to x="100000" y="100000"/>
                                    </p:animScale>
                                  </p:childTnLst>
                                </p:cTn>
                              </p:par>
                              <p:par>
                                <p:cTn id="57" presetID="26" presetClass="entr" presetSubtype="0" fill="hold" grpId="0" nodeType="withEffect">
                                  <p:stCondLst>
                                    <p:cond delay="0"/>
                                  </p:stCondLst>
                                  <p:childTnLst>
                                    <p:set>
                                      <p:cBhvr>
                                        <p:cTn id="58" dur="1" fill="hold">
                                          <p:stCondLst>
                                            <p:cond delay="0"/>
                                          </p:stCondLst>
                                        </p:cTn>
                                        <p:tgtEl>
                                          <p:spTgt spid="17418"/>
                                        </p:tgtEl>
                                        <p:attrNameLst>
                                          <p:attrName>style.visibility</p:attrName>
                                        </p:attrNameLst>
                                      </p:cBhvr>
                                      <p:to>
                                        <p:strVal val="visible"/>
                                      </p:to>
                                    </p:set>
                                    <p:animEffect transition="in" filter="wipe(down)">
                                      <p:cBhvr>
                                        <p:cTn id="59" dur="580">
                                          <p:stCondLst>
                                            <p:cond delay="0"/>
                                          </p:stCondLst>
                                        </p:cTn>
                                        <p:tgtEl>
                                          <p:spTgt spid="17418"/>
                                        </p:tgtEl>
                                      </p:cBhvr>
                                    </p:animEffect>
                                    <p:anim calcmode="lin" valueType="num">
                                      <p:cBhvr>
                                        <p:cTn id="60" dur="1822" tmFilter="0,0; 0.14,0.36; 0.43,0.73; 0.71,0.91; 1.0,1.0">
                                          <p:stCondLst>
                                            <p:cond delay="0"/>
                                          </p:stCondLst>
                                        </p:cTn>
                                        <p:tgtEl>
                                          <p:spTgt spid="17418"/>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17418"/>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17418"/>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17418"/>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17418"/>
                                        </p:tgtEl>
                                        <p:attrNameLst>
                                          <p:attrName>ppt_y</p:attrName>
                                        </p:attrNameLst>
                                      </p:cBhvr>
                                      <p:tavLst>
                                        <p:tav tm="0" fmla="#ppt_y-sin(pi*$)/81">
                                          <p:val>
                                            <p:fltVal val="0"/>
                                          </p:val>
                                        </p:tav>
                                        <p:tav tm="100000">
                                          <p:val>
                                            <p:fltVal val="1"/>
                                          </p:val>
                                        </p:tav>
                                      </p:tavLst>
                                    </p:anim>
                                    <p:animScale>
                                      <p:cBhvr>
                                        <p:cTn id="65" dur="26">
                                          <p:stCondLst>
                                            <p:cond delay="650"/>
                                          </p:stCondLst>
                                        </p:cTn>
                                        <p:tgtEl>
                                          <p:spTgt spid="17418"/>
                                        </p:tgtEl>
                                      </p:cBhvr>
                                      <p:to x="100000" y="60000"/>
                                    </p:animScale>
                                    <p:animScale>
                                      <p:cBhvr>
                                        <p:cTn id="66" dur="166" decel="50000">
                                          <p:stCondLst>
                                            <p:cond delay="676"/>
                                          </p:stCondLst>
                                        </p:cTn>
                                        <p:tgtEl>
                                          <p:spTgt spid="17418"/>
                                        </p:tgtEl>
                                      </p:cBhvr>
                                      <p:to x="100000" y="100000"/>
                                    </p:animScale>
                                    <p:animScale>
                                      <p:cBhvr>
                                        <p:cTn id="67" dur="26">
                                          <p:stCondLst>
                                            <p:cond delay="1312"/>
                                          </p:stCondLst>
                                        </p:cTn>
                                        <p:tgtEl>
                                          <p:spTgt spid="17418"/>
                                        </p:tgtEl>
                                      </p:cBhvr>
                                      <p:to x="100000" y="80000"/>
                                    </p:animScale>
                                    <p:animScale>
                                      <p:cBhvr>
                                        <p:cTn id="68" dur="166" decel="50000">
                                          <p:stCondLst>
                                            <p:cond delay="1338"/>
                                          </p:stCondLst>
                                        </p:cTn>
                                        <p:tgtEl>
                                          <p:spTgt spid="17418"/>
                                        </p:tgtEl>
                                      </p:cBhvr>
                                      <p:to x="100000" y="100000"/>
                                    </p:animScale>
                                    <p:animScale>
                                      <p:cBhvr>
                                        <p:cTn id="69" dur="26">
                                          <p:stCondLst>
                                            <p:cond delay="1642"/>
                                          </p:stCondLst>
                                        </p:cTn>
                                        <p:tgtEl>
                                          <p:spTgt spid="17418"/>
                                        </p:tgtEl>
                                      </p:cBhvr>
                                      <p:to x="100000" y="90000"/>
                                    </p:animScale>
                                    <p:animScale>
                                      <p:cBhvr>
                                        <p:cTn id="70" dur="166" decel="50000">
                                          <p:stCondLst>
                                            <p:cond delay="1668"/>
                                          </p:stCondLst>
                                        </p:cTn>
                                        <p:tgtEl>
                                          <p:spTgt spid="17418"/>
                                        </p:tgtEl>
                                      </p:cBhvr>
                                      <p:to x="100000" y="100000"/>
                                    </p:animScale>
                                    <p:animScale>
                                      <p:cBhvr>
                                        <p:cTn id="71" dur="26">
                                          <p:stCondLst>
                                            <p:cond delay="1808"/>
                                          </p:stCondLst>
                                        </p:cTn>
                                        <p:tgtEl>
                                          <p:spTgt spid="17418"/>
                                        </p:tgtEl>
                                      </p:cBhvr>
                                      <p:to x="100000" y="95000"/>
                                    </p:animScale>
                                    <p:animScale>
                                      <p:cBhvr>
                                        <p:cTn id="72" dur="166" decel="50000">
                                          <p:stCondLst>
                                            <p:cond delay="1834"/>
                                          </p:stCondLst>
                                        </p:cTn>
                                        <p:tgtEl>
                                          <p:spTgt spid="17418"/>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17419"/>
                                        </p:tgtEl>
                                        <p:attrNameLst>
                                          <p:attrName>style.visibility</p:attrName>
                                        </p:attrNameLst>
                                      </p:cBhvr>
                                      <p:to>
                                        <p:strVal val="visible"/>
                                      </p:to>
                                    </p:set>
                                    <p:animEffect transition="in" filter="wipe(down)">
                                      <p:cBhvr>
                                        <p:cTn id="75" dur="580">
                                          <p:stCondLst>
                                            <p:cond delay="0"/>
                                          </p:stCondLst>
                                        </p:cTn>
                                        <p:tgtEl>
                                          <p:spTgt spid="17419"/>
                                        </p:tgtEl>
                                      </p:cBhvr>
                                    </p:animEffect>
                                    <p:anim calcmode="lin" valueType="num">
                                      <p:cBhvr>
                                        <p:cTn id="76" dur="1822" tmFilter="0,0; 0.14,0.36; 0.43,0.73; 0.71,0.91; 1.0,1.0">
                                          <p:stCondLst>
                                            <p:cond delay="0"/>
                                          </p:stCondLst>
                                        </p:cTn>
                                        <p:tgtEl>
                                          <p:spTgt spid="17419"/>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17419"/>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17419"/>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17419"/>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17419"/>
                                        </p:tgtEl>
                                        <p:attrNameLst>
                                          <p:attrName>ppt_y</p:attrName>
                                        </p:attrNameLst>
                                      </p:cBhvr>
                                      <p:tavLst>
                                        <p:tav tm="0" fmla="#ppt_y-sin(pi*$)/81">
                                          <p:val>
                                            <p:fltVal val="0"/>
                                          </p:val>
                                        </p:tav>
                                        <p:tav tm="100000">
                                          <p:val>
                                            <p:fltVal val="1"/>
                                          </p:val>
                                        </p:tav>
                                      </p:tavLst>
                                    </p:anim>
                                    <p:animScale>
                                      <p:cBhvr>
                                        <p:cTn id="81" dur="26">
                                          <p:stCondLst>
                                            <p:cond delay="650"/>
                                          </p:stCondLst>
                                        </p:cTn>
                                        <p:tgtEl>
                                          <p:spTgt spid="17419"/>
                                        </p:tgtEl>
                                      </p:cBhvr>
                                      <p:to x="100000" y="60000"/>
                                    </p:animScale>
                                    <p:animScale>
                                      <p:cBhvr>
                                        <p:cTn id="82" dur="166" decel="50000">
                                          <p:stCondLst>
                                            <p:cond delay="676"/>
                                          </p:stCondLst>
                                        </p:cTn>
                                        <p:tgtEl>
                                          <p:spTgt spid="17419"/>
                                        </p:tgtEl>
                                      </p:cBhvr>
                                      <p:to x="100000" y="100000"/>
                                    </p:animScale>
                                    <p:animScale>
                                      <p:cBhvr>
                                        <p:cTn id="83" dur="26">
                                          <p:stCondLst>
                                            <p:cond delay="1312"/>
                                          </p:stCondLst>
                                        </p:cTn>
                                        <p:tgtEl>
                                          <p:spTgt spid="17419"/>
                                        </p:tgtEl>
                                      </p:cBhvr>
                                      <p:to x="100000" y="80000"/>
                                    </p:animScale>
                                    <p:animScale>
                                      <p:cBhvr>
                                        <p:cTn id="84" dur="166" decel="50000">
                                          <p:stCondLst>
                                            <p:cond delay="1338"/>
                                          </p:stCondLst>
                                        </p:cTn>
                                        <p:tgtEl>
                                          <p:spTgt spid="17419"/>
                                        </p:tgtEl>
                                      </p:cBhvr>
                                      <p:to x="100000" y="100000"/>
                                    </p:animScale>
                                    <p:animScale>
                                      <p:cBhvr>
                                        <p:cTn id="85" dur="26">
                                          <p:stCondLst>
                                            <p:cond delay="1642"/>
                                          </p:stCondLst>
                                        </p:cTn>
                                        <p:tgtEl>
                                          <p:spTgt spid="17419"/>
                                        </p:tgtEl>
                                      </p:cBhvr>
                                      <p:to x="100000" y="90000"/>
                                    </p:animScale>
                                    <p:animScale>
                                      <p:cBhvr>
                                        <p:cTn id="86" dur="166" decel="50000">
                                          <p:stCondLst>
                                            <p:cond delay="1668"/>
                                          </p:stCondLst>
                                        </p:cTn>
                                        <p:tgtEl>
                                          <p:spTgt spid="17419"/>
                                        </p:tgtEl>
                                      </p:cBhvr>
                                      <p:to x="100000" y="100000"/>
                                    </p:animScale>
                                    <p:animScale>
                                      <p:cBhvr>
                                        <p:cTn id="87" dur="26">
                                          <p:stCondLst>
                                            <p:cond delay="1808"/>
                                          </p:stCondLst>
                                        </p:cTn>
                                        <p:tgtEl>
                                          <p:spTgt spid="17419"/>
                                        </p:tgtEl>
                                      </p:cBhvr>
                                      <p:to x="100000" y="95000"/>
                                    </p:animScale>
                                    <p:animScale>
                                      <p:cBhvr>
                                        <p:cTn id="88" dur="166" decel="50000">
                                          <p:stCondLst>
                                            <p:cond delay="1834"/>
                                          </p:stCondLst>
                                        </p:cTn>
                                        <p:tgtEl>
                                          <p:spTgt spid="17419"/>
                                        </p:tgtEl>
                                      </p:cBhvr>
                                      <p:to x="100000" y="100000"/>
                                    </p:animScale>
                                  </p:childTnLst>
                                </p:cTn>
                              </p:par>
                              <p:par>
                                <p:cTn id="89" presetID="8" presetClass="entr" presetSubtype="16" fill="hold" grpId="0" nodeType="withEffect">
                                  <p:stCondLst>
                                    <p:cond delay="0"/>
                                  </p:stCondLst>
                                  <p:childTnLst>
                                    <p:set>
                                      <p:cBhvr>
                                        <p:cTn id="90" dur="1" fill="hold">
                                          <p:stCondLst>
                                            <p:cond delay="0"/>
                                          </p:stCondLst>
                                        </p:cTn>
                                        <p:tgtEl>
                                          <p:spTgt spid="17421"/>
                                        </p:tgtEl>
                                        <p:attrNameLst>
                                          <p:attrName>style.visibility</p:attrName>
                                        </p:attrNameLst>
                                      </p:cBhvr>
                                      <p:to>
                                        <p:strVal val="visible"/>
                                      </p:to>
                                    </p:set>
                                    <p:animEffect transition="in" filter="diamond(in)">
                                      <p:cBhvr>
                                        <p:cTn id="91" dur="2000"/>
                                        <p:tgtEl>
                                          <p:spTgt spid="17421"/>
                                        </p:tgtEl>
                                      </p:cBhvr>
                                    </p:animEffect>
                                  </p:childTnLst>
                                </p:cTn>
                              </p:par>
                              <p:par>
                                <p:cTn id="92" presetID="8" presetClass="entr" presetSubtype="16" fill="hold" grpId="0" nodeType="withEffect">
                                  <p:stCondLst>
                                    <p:cond delay="0"/>
                                  </p:stCondLst>
                                  <p:childTnLst>
                                    <p:set>
                                      <p:cBhvr>
                                        <p:cTn id="93" dur="1" fill="hold">
                                          <p:stCondLst>
                                            <p:cond delay="0"/>
                                          </p:stCondLst>
                                        </p:cTn>
                                        <p:tgtEl>
                                          <p:spTgt spid="17425"/>
                                        </p:tgtEl>
                                        <p:attrNameLst>
                                          <p:attrName>style.visibility</p:attrName>
                                        </p:attrNameLst>
                                      </p:cBhvr>
                                      <p:to>
                                        <p:strVal val="visible"/>
                                      </p:to>
                                    </p:set>
                                    <p:animEffect transition="in" filter="diamond(in)">
                                      <p:cBhvr>
                                        <p:cTn id="94" dur="2000"/>
                                        <p:tgtEl>
                                          <p:spTgt spid="17425"/>
                                        </p:tgtEl>
                                      </p:cBhvr>
                                    </p:animEffect>
                                  </p:childTnLst>
                                </p:cTn>
                              </p:par>
                              <p:par>
                                <p:cTn id="95" presetID="8" presetClass="entr" presetSubtype="16" fill="hold" grpId="0" nodeType="withEffect">
                                  <p:stCondLst>
                                    <p:cond delay="0"/>
                                  </p:stCondLst>
                                  <p:childTnLst>
                                    <p:set>
                                      <p:cBhvr>
                                        <p:cTn id="96" dur="1" fill="hold">
                                          <p:stCondLst>
                                            <p:cond delay="0"/>
                                          </p:stCondLst>
                                        </p:cTn>
                                        <p:tgtEl>
                                          <p:spTgt spid="17426"/>
                                        </p:tgtEl>
                                        <p:attrNameLst>
                                          <p:attrName>style.visibility</p:attrName>
                                        </p:attrNameLst>
                                      </p:cBhvr>
                                      <p:to>
                                        <p:strVal val="visible"/>
                                      </p:to>
                                    </p:set>
                                    <p:animEffect transition="in" filter="diamond(in)">
                                      <p:cBhvr>
                                        <p:cTn id="97" dur="2000"/>
                                        <p:tgtEl>
                                          <p:spTgt spid="17426"/>
                                        </p:tgtEl>
                                      </p:cBhvr>
                                    </p:animEffect>
                                  </p:childTnLst>
                                </p:cTn>
                              </p:par>
                              <p:par>
                                <p:cTn id="98" presetID="8" presetClass="entr" presetSubtype="16" fill="hold" grpId="0" nodeType="withEffect">
                                  <p:stCondLst>
                                    <p:cond delay="0"/>
                                  </p:stCondLst>
                                  <p:childTnLst>
                                    <p:set>
                                      <p:cBhvr>
                                        <p:cTn id="99" dur="1" fill="hold">
                                          <p:stCondLst>
                                            <p:cond delay="0"/>
                                          </p:stCondLst>
                                        </p:cTn>
                                        <p:tgtEl>
                                          <p:spTgt spid="17427"/>
                                        </p:tgtEl>
                                        <p:attrNameLst>
                                          <p:attrName>style.visibility</p:attrName>
                                        </p:attrNameLst>
                                      </p:cBhvr>
                                      <p:to>
                                        <p:strVal val="visible"/>
                                      </p:to>
                                    </p:set>
                                    <p:animEffect transition="in" filter="diamond(in)">
                                      <p:cBhvr>
                                        <p:cTn id="100" dur="2000"/>
                                        <p:tgtEl>
                                          <p:spTgt spid="17427"/>
                                        </p:tgtEl>
                                      </p:cBhvr>
                                    </p:animEffect>
                                  </p:childTnLst>
                                </p:cTn>
                              </p:par>
                              <p:par>
                                <p:cTn id="101" presetID="8" presetClass="entr" presetSubtype="16" fill="hold" grpId="0" nodeType="withEffect">
                                  <p:stCondLst>
                                    <p:cond delay="0"/>
                                  </p:stCondLst>
                                  <p:childTnLst>
                                    <p:set>
                                      <p:cBhvr>
                                        <p:cTn id="102" dur="1" fill="hold">
                                          <p:stCondLst>
                                            <p:cond delay="0"/>
                                          </p:stCondLst>
                                        </p:cTn>
                                        <p:tgtEl>
                                          <p:spTgt spid="17429"/>
                                        </p:tgtEl>
                                        <p:attrNameLst>
                                          <p:attrName>style.visibility</p:attrName>
                                        </p:attrNameLst>
                                      </p:cBhvr>
                                      <p:to>
                                        <p:strVal val="visible"/>
                                      </p:to>
                                    </p:set>
                                    <p:animEffect transition="in" filter="diamond(in)">
                                      <p:cBhvr>
                                        <p:cTn id="103" dur="2000"/>
                                        <p:tgtEl>
                                          <p:spTgt spid="17429"/>
                                        </p:tgtEl>
                                      </p:cBhvr>
                                    </p:animEffect>
                                  </p:childTnLst>
                                </p:cTn>
                              </p:par>
                              <p:par>
                                <p:cTn id="104" presetID="26" presetClass="emph" presetSubtype="0" fill="hold" grpId="0" nodeType="withEffect">
                                  <p:stCondLst>
                                    <p:cond delay="0"/>
                                  </p:stCondLst>
                                  <p:childTnLst>
                                    <p:animEffect transition="out" filter="fade">
                                      <p:cBhvr>
                                        <p:cTn id="105" dur="500" tmFilter="0, 0; .2, .5; .8, .5; 1, 0"/>
                                        <p:tgtEl>
                                          <p:spTgt spid="17420"/>
                                        </p:tgtEl>
                                      </p:cBhvr>
                                    </p:animEffect>
                                    <p:animScale>
                                      <p:cBhvr>
                                        <p:cTn id="106" dur="250" autoRev="1" fill="hold"/>
                                        <p:tgtEl>
                                          <p:spTgt spid="17420"/>
                                        </p:tgtEl>
                                      </p:cBhvr>
                                      <p:by x="105000" y="105000"/>
                                    </p:animScale>
                                  </p:childTnLst>
                                </p:cTn>
                              </p:par>
                              <p:par>
                                <p:cTn id="107" presetID="26" presetClass="emph" presetSubtype="0" fill="hold" grpId="0" nodeType="withEffect">
                                  <p:stCondLst>
                                    <p:cond delay="0"/>
                                  </p:stCondLst>
                                  <p:childTnLst>
                                    <p:animEffect transition="out" filter="fade">
                                      <p:cBhvr>
                                        <p:cTn id="108" dur="500" tmFilter="0, 0; .2, .5; .8, .5; 1, 0"/>
                                        <p:tgtEl>
                                          <p:spTgt spid="17422"/>
                                        </p:tgtEl>
                                      </p:cBhvr>
                                    </p:animEffect>
                                    <p:animScale>
                                      <p:cBhvr>
                                        <p:cTn id="109" dur="250" autoRev="1" fill="hold"/>
                                        <p:tgtEl>
                                          <p:spTgt spid="17422"/>
                                        </p:tgtEl>
                                      </p:cBhvr>
                                      <p:by x="105000" y="105000"/>
                                    </p:animScale>
                                  </p:childTnLst>
                                </p:cTn>
                              </p:par>
                              <p:par>
                                <p:cTn id="110" presetID="26" presetClass="emph" presetSubtype="0" fill="hold" grpId="0" nodeType="withEffect">
                                  <p:stCondLst>
                                    <p:cond delay="0"/>
                                  </p:stCondLst>
                                  <p:childTnLst>
                                    <p:animEffect transition="out" filter="fade">
                                      <p:cBhvr>
                                        <p:cTn id="111" dur="500" tmFilter="0, 0; .2, .5; .8, .5; 1, 0"/>
                                        <p:tgtEl>
                                          <p:spTgt spid="17423"/>
                                        </p:tgtEl>
                                      </p:cBhvr>
                                    </p:animEffect>
                                    <p:animScale>
                                      <p:cBhvr>
                                        <p:cTn id="112" dur="250" autoRev="1" fill="hold"/>
                                        <p:tgtEl>
                                          <p:spTgt spid="17423"/>
                                        </p:tgtEl>
                                      </p:cBhvr>
                                      <p:by x="105000" y="105000"/>
                                    </p:animScale>
                                  </p:childTnLst>
                                </p:cTn>
                              </p:par>
                              <p:par>
                                <p:cTn id="113" presetID="26" presetClass="emph" presetSubtype="0" fill="hold" grpId="0" nodeType="withEffect">
                                  <p:stCondLst>
                                    <p:cond delay="0"/>
                                  </p:stCondLst>
                                  <p:childTnLst>
                                    <p:animEffect transition="out" filter="fade">
                                      <p:cBhvr>
                                        <p:cTn id="114" dur="500" tmFilter="0, 0; .2, .5; .8, .5; 1, 0"/>
                                        <p:tgtEl>
                                          <p:spTgt spid="17428"/>
                                        </p:tgtEl>
                                      </p:cBhvr>
                                    </p:animEffect>
                                    <p:animScale>
                                      <p:cBhvr>
                                        <p:cTn id="115" dur="250" autoRev="1" fill="hold"/>
                                        <p:tgtEl>
                                          <p:spTgt spid="17428"/>
                                        </p:tgtEl>
                                      </p:cBhvr>
                                      <p:by x="105000" y="105000"/>
                                    </p:animScale>
                                  </p:childTnLst>
                                </p:cTn>
                              </p:par>
                              <p:par>
                                <p:cTn id="116" presetID="26" presetClass="emph" presetSubtype="0" fill="hold" grpId="0" nodeType="withEffect">
                                  <p:stCondLst>
                                    <p:cond delay="0"/>
                                  </p:stCondLst>
                                  <p:childTnLst>
                                    <p:animEffect transition="out" filter="fade">
                                      <p:cBhvr>
                                        <p:cTn id="117" dur="500" tmFilter="0, 0; .2, .5; .8, .5; 1, 0"/>
                                        <p:tgtEl>
                                          <p:spTgt spid="17424"/>
                                        </p:tgtEl>
                                      </p:cBhvr>
                                    </p:animEffect>
                                    <p:animScale>
                                      <p:cBhvr>
                                        <p:cTn id="118" dur="250" autoRev="1" fill="hold"/>
                                        <p:tgtEl>
                                          <p:spTgt spid="1742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nimBg="1"/>
      <p:bldP spid="17415" grpId="0" animBg="1"/>
      <p:bldP spid="17416" grpId="0" animBg="1"/>
      <p:bldP spid="17417" grpId="0" animBg="1"/>
      <p:bldP spid="17418" grpId="0" animBg="1"/>
      <p:bldP spid="17419" grpId="0" animBg="1"/>
      <p:bldP spid="17420" grpId="0" animBg="1"/>
      <p:bldP spid="17421" grpId="0"/>
      <p:bldP spid="17422" grpId="0" animBg="1"/>
      <p:bldP spid="17423" grpId="0" animBg="1"/>
      <p:bldP spid="17424" grpId="0" animBg="1"/>
      <p:bldP spid="17425" grpId="0"/>
      <p:bldP spid="17426" grpId="0"/>
      <p:bldP spid="17427" grpId="0"/>
      <p:bldP spid="17428" grpId="0" animBg="1"/>
      <p:bldP spid="174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r>
              <a:rPr lang="es-ES" b="1" smtClean="0">
                <a:solidFill>
                  <a:schemeClr val="bg1"/>
                </a:solidFill>
                <a:effectLst>
                  <a:outerShdw blurRad="38100" dist="38100" dir="2700000" algn="tl">
                    <a:srgbClr val="C0C0C0"/>
                  </a:outerShdw>
                </a:effectLst>
              </a:rPr>
              <a:t>1979</a:t>
            </a:r>
          </a:p>
        </p:txBody>
      </p:sp>
      <p:sp>
        <p:nvSpPr>
          <p:cNvPr id="18434" name="Rectangle 3"/>
          <p:cNvSpPr>
            <a:spLocks noGrp="1"/>
          </p:cNvSpPr>
          <p:nvPr>
            <p:ph type="body" idx="1"/>
          </p:nvPr>
        </p:nvSpPr>
        <p:spPr/>
        <p:txBody>
          <a:bodyPr/>
          <a:lstStyle/>
          <a:p>
            <a:r>
              <a:rPr lang="es-ES" smtClean="0">
                <a:solidFill>
                  <a:schemeClr val="bg1"/>
                </a:solidFill>
              </a:rPr>
              <a:t>En la fecha indicada, la empresa ADOS (andaluza de documentos de seguridad) nace como una empresa individual, fundada por un empresario cordobés, con el objetivo de crecer a corto plazo.</a:t>
            </a:r>
          </a:p>
        </p:txBody>
      </p:sp>
      <p:pic>
        <p:nvPicPr>
          <p:cNvPr id="18435"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18436" name="Text Box 7"/>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18438" name="Picture 6" descr="pastilla_logo"/>
          <p:cNvPicPr>
            <a:picLocks noChangeAspect="1" noChangeArrowheads="1"/>
          </p:cNvPicPr>
          <p:nvPr/>
        </p:nvPicPr>
        <p:blipFill>
          <a:blip r:embed="rId3"/>
          <a:srcRect/>
          <a:stretch>
            <a:fillRect/>
          </a:stretch>
        </p:blipFill>
        <p:spPr bwMode="auto">
          <a:xfrm>
            <a:off x="0" y="3175"/>
            <a:ext cx="990600" cy="762000"/>
          </a:xfrm>
          <a:prstGeom prst="rect">
            <a:avLst/>
          </a:prstGeom>
          <a:noFill/>
        </p:spPr>
      </p:pic>
      <p:pic>
        <p:nvPicPr>
          <p:cNvPr id="18439"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r>
              <a:rPr lang="es-ES" b="1" smtClean="0">
                <a:solidFill>
                  <a:schemeClr val="bg1"/>
                </a:solidFill>
                <a:effectLst>
                  <a:outerShdw blurRad="38100" dist="38100" dir="2700000" algn="tl">
                    <a:srgbClr val="C0C0C0"/>
                  </a:outerShdw>
                </a:effectLst>
              </a:rPr>
              <a:t>1985</a:t>
            </a:r>
          </a:p>
        </p:txBody>
      </p:sp>
      <p:sp>
        <p:nvSpPr>
          <p:cNvPr id="20482" name="Rectangle 3"/>
          <p:cNvSpPr>
            <a:spLocks noGrp="1"/>
          </p:cNvSpPr>
          <p:nvPr>
            <p:ph type="body" idx="1"/>
          </p:nvPr>
        </p:nvSpPr>
        <p:spPr/>
        <p:txBody>
          <a:bodyPr/>
          <a:lstStyle/>
          <a:p>
            <a:r>
              <a:rPr lang="es-ES" smtClean="0">
                <a:solidFill>
                  <a:schemeClr val="bg1"/>
                </a:solidFill>
              </a:rPr>
              <a:t>Se compra una nave industrial en el polígono Chinales, creciendo así la empresa ya que en los años primeros de vida de la empresa se encontraba localizada en un local en el centro de la capital cordobesa.</a:t>
            </a:r>
          </a:p>
          <a:p>
            <a:pPr algn="ctr">
              <a:buFont typeface="Arial" charset="0"/>
              <a:buNone/>
            </a:pPr>
            <a:r>
              <a:rPr lang="es-ES" sz="4400" b="1" smtClean="0">
                <a:solidFill>
                  <a:schemeClr val="bg1"/>
                </a:solidFill>
                <a:effectLst>
                  <a:outerShdw blurRad="38100" dist="38100" dir="2700000" algn="tl">
                    <a:srgbClr val="C0C0C0"/>
                  </a:outerShdw>
                </a:effectLst>
              </a:rPr>
              <a:t>1988</a:t>
            </a:r>
          </a:p>
          <a:p>
            <a:r>
              <a:rPr lang="es-ES" smtClean="0">
                <a:solidFill>
                  <a:schemeClr val="bg1"/>
                </a:solidFill>
              </a:rPr>
              <a:t>En 1988 ADOS pasa a ser Sociedad Anónima.</a:t>
            </a:r>
          </a:p>
        </p:txBody>
      </p:sp>
      <p:pic>
        <p:nvPicPr>
          <p:cNvPr id="20483"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20484" name="Text Box 7"/>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0486"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20487"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r>
              <a:rPr lang="es-ES" b="1" smtClean="0">
                <a:solidFill>
                  <a:schemeClr val="bg1"/>
                </a:solidFill>
                <a:effectLst>
                  <a:outerShdw blurRad="38100" dist="38100" dir="2700000" algn="tl">
                    <a:srgbClr val="C0C0C0"/>
                  </a:outerShdw>
                </a:effectLst>
              </a:rPr>
              <a:t>2006</a:t>
            </a:r>
          </a:p>
        </p:txBody>
      </p:sp>
      <p:sp>
        <p:nvSpPr>
          <p:cNvPr id="21506" name="Rectangle 3"/>
          <p:cNvSpPr>
            <a:spLocks noGrp="1"/>
          </p:cNvSpPr>
          <p:nvPr>
            <p:ph type="body" idx="1"/>
          </p:nvPr>
        </p:nvSpPr>
        <p:spPr/>
        <p:txBody>
          <a:bodyPr/>
          <a:lstStyle/>
          <a:p>
            <a:r>
              <a:rPr lang="es-ES" smtClean="0">
                <a:solidFill>
                  <a:schemeClr val="bg1"/>
                </a:solidFill>
              </a:rPr>
              <a:t>En 2006 se produce una compra de la mayoría de las acciones por parte de la empresa líder en España de documentos de seguridad: SIGNE S.A.</a:t>
            </a:r>
          </a:p>
          <a:p>
            <a:pPr>
              <a:buFont typeface="Arial" charset="0"/>
              <a:buNone/>
            </a:pPr>
            <a:r>
              <a:rPr lang="es-ES" smtClean="0">
                <a:solidFill>
                  <a:schemeClr val="bg1"/>
                </a:solidFill>
              </a:rPr>
              <a:t>    Reestructurándose así tanto los servicios ofrecidos como la plantilla de trabajadores.</a:t>
            </a:r>
          </a:p>
        </p:txBody>
      </p:sp>
      <p:pic>
        <p:nvPicPr>
          <p:cNvPr id="21507"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21508" name="Text Box 7"/>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1510"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21511"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es-ES" b="1" smtClean="0">
                <a:solidFill>
                  <a:schemeClr val="bg1"/>
                </a:solidFill>
                <a:effectLst>
                  <a:outerShdw blurRad="38100" dist="38100" dir="2700000" algn="tl">
                    <a:srgbClr val="C0C0C0"/>
                  </a:outerShdw>
                </a:effectLst>
              </a:rPr>
              <a:t>2009-X</a:t>
            </a:r>
          </a:p>
        </p:txBody>
      </p:sp>
      <p:sp>
        <p:nvSpPr>
          <p:cNvPr id="22530" name="Rectangle 3"/>
          <p:cNvSpPr>
            <a:spLocks noGrp="1"/>
          </p:cNvSpPr>
          <p:nvPr>
            <p:ph type="body" idx="1"/>
          </p:nvPr>
        </p:nvSpPr>
        <p:spPr/>
        <p:txBody>
          <a:bodyPr/>
          <a:lstStyle/>
          <a:p>
            <a:r>
              <a:rPr lang="es-ES" smtClean="0">
                <a:solidFill>
                  <a:schemeClr val="bg1"/>
                </a:solidFill>
              </a:rPr>
              <a:t>Actualmente la compañía cuenta con un proyecto entre manos de construcción de una moderna planta de fabricación en el parque tecnológico de Rabanales 21, mucho más grande y tecnológica que la que actualmente posee.</a:t>
            </a:r>
          </a:p>
        </p:txBody>
      </p:sp>
      <p:pic>
        <p:nvPicPr>
          <p:cNvPr id="22531" name="Picture 4" descr="Home Button">
            <a:hlinkClick r:id="" action="ppaction://hlinkshowjump?jump=firstslide" highlightClick="1"/>
          </p:cNvPr>
          <p:cNvPicPr>
            <a:picLocks noChangeAspect="1" noChangeArrowheads="1"/>
          </p:cNvPicPr>
          <p:nvPr/>
        </p:nvPicPr>
        <p:blipFill>
          <a:blip r:embed="rId2"/>
          <a:srcRect/>
          <a:stretch>
            <a:fillRect/>
          </a:stretch>
        </p:blipFill>
        <p:spPr bwMode="auto">
          <a:xfrm>
            <a:off x="0" y="5849938"/>
            <a:ext cx="1008063" cy="1008062"/>
          </a:xfrm>
          <a:prstGeom prst="rect">
            <a:avLst/>
          </a:prstGeom>
          <a:noFill/>
          <a:ln w="9525">
            <a:noFill/>
            <a:miter lim="800000"/>
            <a:headEnd/>
            <a:tailEnd/>
          </a:ln>
        </p:spPr>
      </p:pic>
      <p:sp>
        <p:nvSpPr>
          <p:cNvPr id="22532" name="Text Box 7"/>
          <p:cNvSpPr txBox="1">
            <a:spLocks noChangeArrowheads="1"/>
          </p:cNvSpPr>
          <p:nvPr/>
        </p:nvSpPr>
        <p:spPr bwMode="auto">
          <a:xfrm>
            <a:off x="1331913" y="6491288"/>
            <a:ext cx="5976937" cy="366712"/>
          </a:xfrm>
          <a:prstGeom prst="rect">
            <a:avLst/>
          </a:prstGeom>
          <a:noFill/>
          <a:ln w="9525">
            <a:noFill/>
            <a:miter lim="800000"/>
            <a:headEnd/>
            <a:tailEnd/>
          </a:ln>
        </p:spPr>
        <p:txBody>
          <a:bodyPr>
            <a:spAutoFit/>
          </a:bodyPr>
          <a:lstStyle/>
          <a:p>
            <a:pPr>
              <a:spcBef>
                <a:spcPct val="50000"/>
              </a:spcBef>
            </a:pPr>
            <a:r>
              <a:rPr lang="es-ES" i="1">
                <a:solidFill>
                  <a:schemeClr val="bg1"/>
                </a:solidFill>
                <a:latin typeface="Calibri" pitchFamily="34" charset="0"/>
              </a:rPr>
              <a:t>Organización y Administración de Empresas, 2º A LADE</a:t>
            </a:r>
          </a:p>
        </p:txBody>
      </p:sp>
      <p:pic>
        <p:nvPicPr>
          <p:cNvPr id="22534" name="Picture 6" descr="pastilla_logo"/>
          <p:cNvPicPr>
            <a:picLocks noChangeAspect="1" noChangeArrowheads="1"/>
          </p:cNvPicPr>
          <p:nvPr/>
        </p:nvPicPr>
        <p:blipFill>
          <a:blip r:embed="rId3"/>
          <a:srcRect/>
          <a:stretch>
            <a:fillRect/>
          </a:stretch>
        </p:blipFill>
        <p:spPr bwMode="auto">
          <a:xfrm>
            <a:off x="0" y="0"/>
            <a:ext cx="990600" cy="762000"/>
          </a:xfrm>
          <a:prstGeom prst="rect">
            <a:avLst/>
          </a:prstGeom>
          <a:noFill/>
        </p:spPr>
      </p:pic>
      <p:pic>
        <p:nvPicPr>
          <p:cNvPr id="22535" name="Picture 6" descr="Boton_anterior">
            <a:hlinkClick r:id="rId4" action="ppaction://hlinksldjump" highlightClick="1"/>
          </p:cNvPr>
          <p:cNvPicPr>
            <a:picLocks noChangeAspect="1" noChangeArrowheads="1"/>
          </p:cNvPicPr>
          <p:nvPr/>
        </p:nvPicPr>
        <p:blipFill>
          <a:blip r:embed="rId5"/>
          <a:srcRect/>
          <a:stretch>
            <a:fillRect/>
          </a:stretch>
        </p:blipFill>
        <p:spPr bwMode="auto">
          <a:xfrm>
            <a:off x="8280400" y="5994400"/>
            <a:ext cx="863600" cy="863600"/>
          </a:xfrm>
          <a:prstGeom prst="rect">
            <a:avLst/>
          </a:prstGeom>
          <a:noFill/>
          <a:ln w="9525">
            <a:noFill/>
            <a:miter lim="800000"/>
            <a:headEnd/>
            <a:tailEnd/>
          </a:ln>
        </p:spPr>
      </p:pic>
    </p:spTree>
  </p:cSld>
  <p:clrMapOvr>
    <a:masterClrMapping/>
  </p:clrMapOvr>
  <p:transition advClick="0">
    <p:random/>
  </p:transition>
  <p:timing>
    <p:tnLst>
      <p:par>
        <p:cTn id="1" dur="indefinite" restart="never" nodeType="tmRoot"/>
      </p:par>
    </p:tnLst>
  </p:timing>
</p:sld>
</file>

<file path=ppt/theme/theme1.xml><?xml version="1.0" encoding="utf-8"?>
<a:theme xmlns:a="http://schemas.openxmlformats.org/drawingml/2006/main" name="Tema de Office">
  <a:themeElements>
    <a:clrScheme name="Tema de Office 3">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F8F8F8"/>
      </a:hlink>
      <a:folHlink>
        <a:srgbClr val="FFFF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F8F8F8"/>
        </a:hlink>
        <a:folHlink>
          <a:srgbClr val="8000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F8F8F8"/>
        </a:hlink>
        <a:folHlink>
          <a:srgbClr val="FFFF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1751</TotalTime>
  <Words>3099</Words>
  <Application>Microsoft Office PowerPoint</Application>
  <PresentationFormat>Presentación en pantalla (4:3)</PresentationFormat>
  <Paragraphs>398</Paragraphs>
  <Slides>44</Slides>
  <Notes>0</Notes>
  <HiddenSlides>0</HiddenSlides>
  <MMClips>0</MMClips>
  <ScaleCrop>false</ScaleCrop>
  <HeadingPairs>
    <vt:vector size="6" baseType="variant">
      <vt:variant>
        <vt:lpstr>Fuentes usadas</vt:lpstr>
      </vt:variant>
      <vt:variant>
        <vt:i4>3</vt:i4>
      </vt:variant>
      <vt:variant>
        <vt:lpstr>Plantilla de diseño</vt:lpstr>
      </vt:variant>
      <vt:variant>
        <vt:i4>1</vt:i4>
      </vt:variant>
      <vt:variant>
        <vt:lpstr>Títulos de diapositiva</vt:lpstr>
      </vt:variant>
      <vt:variant>
        <vt:i4>44</vt:i4>
      </vt:variant>
    </vt:vector>
  </HeadingPairs>
  <TitlesOfParts>
    <vt:vector size="48" baseType="lpstr">
      <vt:lpstr>Arial</vt:lpstr>
      <vt:lpstr>Calibri</vt:lpstr>
      <vt:lpstr>Wingdings</vt:lpstr>
      <vt:lpstr>Tema de Office</vt:lpstr>
      <vt:lpstr>Diapositiva 1</vt:lpstr>
      <vt:lpstr>ÍNDICE TEMÁTICO</vt:lpstr>
      <vt:lpstr>INTRODUCCIÓN</vt:lpstr>
      <vt:lpstr>ANÁLISIS DESCRIPTIVO</vt:lpstr>
      <vt:lpstr>HISTORIA</vt:lpstr>
      <vt:lpstr>1979</vt:lpstr>
      <vt:lpstr>1985</vt:lpstr>
      <vt:lpstr>2006</vt:lpstr>
      <vt:lpstr>2009-X</vt:lpstr>
      <vt:lpstr>PRODUCTOS OFERTADOS</vt:lpstr>
      <vt:lpstr>SERVICIOS OFERTADOS</vt:lpstr>
      <vt:lpstr>MISIÓN Y VISIÓN  DE LA EMPRESA</vt:lpstr>
      <vt:lpstr>ELEMENTOS ESTRUCTURALES</vt:lpstr>
      <vt:lpstr>DESCRIPCIÓN DE PUESTOS  DE TRABAJO</vt:lpstr>
      <vt:lpstr>DESCRIPCIÓN DE PUESTOS DE TRABAJO DIRECTOR GERENTE</vt:lpstr>
      <vt:lpstr>DESCRIPCIÓN DE PUESTOS DE TRABAJO JEFE DE PRODUCCIÓN DE PLANTA</vt:lpstr>
      <vt:lpstr>DESCRIPCIÓN DE PUESTOS DE TRABAJO MAQUINISTA DE OFFSET</vt:lpstr>
      <vt:lpstr>DESCRIPCIÓN DE PUESTOS DE TRABAJO ANALISTA PROGRAMADOR</vt:lpstr>
      <vt:lpstr>DESCRIPCIÓN DE PUESTOS DE TRABAJO PROGRAMADORES</vt:lpstr>
      <vt:lpstr>DESCRIPCIÓN DE PUESTOS DE TRABAJO OFICIAL DE MANIPULADO</vt:lpstr>
      <vt:lpstr>OUTSOURCING</vt:lpstr>
      <vt:lpstr>OUTSOURCING LIMPIEZA</vt:lpstr>
      <vt:lpstr>OUTSOURCING ASESORAMIENTO  Y NÓMINAS</vt:lpstr>
      <vt:lpstr>OUTSOURCING DISTRIBUCIÓN</vt:lpstr>
      <vt:lpstr>OUTSOURCING SEGURIDAD</vt:lpstr>
      <vt:lpstr>OUTSOURCING RETIRADA Y TRATAMIENTO DE RESIDUOS TÓXICOS</vt:lpstr>
      <vt:lpstr>ORGANIGRAMA</vt:lpstr>
      <vt:lpstr>ORGANIGRAMA JERÁRQUICO</vt:lpstr>
      <vt:lpstr>ANÁLISIS DE LA ESTRUCTURA FORMAL</vt:lpstr>
      <vt:lpstr>MAPA DE PROCESOS</vt:lpstr>
      <vt:lpstr>FACTORES DE CONTIGENCIA</vt:lpstr>
      <vt:lpstr>ANÁLISIS DEL ENTORNO DE LA ORGANIZACIÓN</vt:lpstr>
      <vt:lpstr>COMPETIDORES</vt:lpstr>
      <vt:lpstr>COMPETIDORES SERVINFORM </vt:lpstr>
      <vt:lpstr>COMPETIDORES AUGUSTA PRINT</vt:lpstr>
      <vt:lpstr>COMPETIDORES PRINT EBCDIC SA</vt:lpstr>
      <vt:lpstr>PROVEEDORES</vt:lpstr>
      <vt:lpstr>CLIENTES</vt:lpstr>
      <vt:lpstr>PODER DEL ESTADO</vt:lpstr>
      <vt:lpstr>ANÁLISIS SOCIOCULTURAL</vt:lpstr>
      <vt:lpstr>ELEMENTOS TECNOLÓGICOS</vt:lpstr>
      <vt:lpstr>ANÁLISIS DE LA TECONOLOGÍA</vt:lpstr>
      <vt:lpstr>ANÁLISIS ESTRATÉGICO</vt:lpstr>
      <vt:lpstr>CONFIGURACIÓN  ORGANIZATIVA</vt:lpstr>
    </vt:vector>
  </TitlesOfParts>
  <Company>ETEA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oa</cp:lastModifiedBy>
  <cp:revision>32</cp:revision>
  <dcterms:created xsi:type="dcterms:W3CDTF">2009-04-23T13:59:32Z</dcterms:created>
  <dcterms:modified xsi:type="dcterms:W3CDTF">2009-06-01T11:40:53Z</dcterms:modified>
</cp:coreProperties>
</file>